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Lst>
  <p:notesMasterIdLst>
    <p:notesMasterId r:id="rId47"/>
  </p:notesMasterIdLst>
  <p:sldIdLst>
    <p:sldId id="256" r:id="rId2"/>
    <p:sldId id="257" r:id="rId3"/>
    <p:sldId id="332" r:id="rId4"/>
    <p:sldId id="258" r:id="rId5"/>
    <p:sldId id="354" r:id="rId6"/>
    <p:sldId id="358" r:id="rId7"/>
    <p:sldId id="409" r:id="rId8"/>
    <p:sldId id="352" r:id="rId9"/>
    <p:sldId id="408" r:id="rId10"/>
    <p:sldId id="410" r:id="rId11"/>
    <p:sldId id="435" r:id="rId12"/>
    <p:sldId id="474" r:id="rId13"/>
    <p:sldId id="430" r:id="rId14"/>
    <p:sldId id="475" r:id="rId15"/>
    <p:sldId id="418" r:id="rId16"/>
    <p:sldId id="422" r:id="rId17"/>
    <p:sldId id="421" r:id="rId18"/>
    <p:sldId id="476" r:id="rId19"/>
    <p:sldId id="423" r:id="rId20"/>
    <p:sldId id="424" r:id="rId21"/>
    <p:sldId id="425" r:id="rId22"/>
    <p:sldId id="426" r:id="rId23"/>
    <p:sldId id="427" r:id="rId24"/>
    <p:sldId id="477" r:id="rId25"/>
    <p:sldId id="432" r:id="rId26"/>
    <p:sldId id="431" r:id="rId27"/>
    <p:sldId id="478" r:id="rId28"/>
    <p:sldId id="479" r:id="rId29"/>
    <p:sldId id="414" r:id="rId30"/>
    <p:sldId id="429" r:id="rId31"/>
    <p:sldId id="420" r:id="rId32"/>
    <p:sldId id="449" r:id="rId33"/>
    <p:sldId id="450" r:id="rId34"/>
    <p:sldId id="451" r:id="rId35"/>
    <p:sldId id="452" r:id="rId36"/>
    <p:sldId id="468" r:id="rId37"/>
    <p:sldId id="467" r:id="rId38"/>
    <p:sldId id="481" r:id="rId39"/>
    <p:sldId id="471" r:id="rId40"/>
    <p:sldId id="469" r:id="rId41"/>
    <p:sldId id="470" r:id="rId42"/>
    <p:sldId id="465" r:id="rId43"/>
    <p:sldId id="466" r:id="rId44"/>
    <p:sldId id="480" r:id="rId45"/>
    <p:sldId id="323"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AC97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2598" y="-108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AE0219-4465-4522-843A-D30ED8659986}" type="datetimeFigureOut">
              <a:rPr lang="en-US" smtClean="0"/>
              <a:pPr/>
              <a:t>7/9/2012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C6105C-AF82-4BD4-89FA-47CC2C329FBD}" type="slidenum">
              <a:rPr lang="en-US" smtClean="0"/>
              <a:pPr/>
              <a:t>‹#›</a:t>
            </a:fld>
            <a:endParaRPr lang="en-US" dirty="0"/>
          </a:p>
        </p:txBody>
      </p:sp>
    </p:spTree>
    <p:extLst>
      <p:ext uri="{BB962C8B-B14F-4D97-AF65-F5344CB8AC3E}">
        <p14:creationId xmlns:p14="http://schemas.microsoft.com/office/powerpoint/2010/main" val="20525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FC6105C-AF82-4BD4-89FA-47CC2C329FBD}"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FC6105C-AF82-4BD4-89FA-47CC2C329FBD}"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FC6105C-AF82-4BD4-89FA-47CC2C329FBD}"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C6105C-AF82-4BD4-89FA-47CC2C329FBD}" type="slidenum">
              <a:rPr lang="en-US" smtClean="0"/>
              <a:pPr/>
              <a:t>12</a:t>
            </a:fld>
            <a:endParaRPr lang="en-US" dirty="0"/>
          </a:p>
        </p:txBody>
      </p:sp>
    </p:spTree>
    <p:extLst>
      <p:ext uri="{BB962C8B-B14F-4D97-AF65-F5344CB8AC3E}">
        <p14:creationId xmlns:p14="http://schemas.microsoft.com/office/powerpoint/2010/main" val="2796024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C6105C-AF82-4BD4-89FA-47CC2C329FBD}" type="slidenum">
              <a:rPr lang="en-US" smtClean="0"/>
              <a:pPr/>
              <a:t>13</a:t>
            </a:fld>
            <a:endParaRPr lang="en-US" dirty="0"/>
          </a:p>
        </p:txBody>
      </p:sp>
    </p:spTree>
    <p:extLst>
      <p:ext uri="{BB962C8B-B14F-4D97-AF65-F5344CB8AC3E}">
        <p14:creationId xmlns:p14="http://schemas.microsoft.com/office/powerpoint/2010/main" val="1164338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C6105C-AF82-4BD4-89FA-47CC2C329FBD}" type="slidenum">
              <a:rPr lang="en-US" smtClean="0"/>
              <a:pPr/>
              <a:t>14</a:t>
            </a:fld>
            <a:endParaRPr lang="en-US" dirty="0"/>
          </a:p>
        </p:txBody>
      </p:sp>
    </p:spTree>
    <p:extLst>
      <p:ext uri="{BB962C8B-B14F-4D97-AF65-F5344CB8AC3E}">
        <p14:creationId xmlns:p14="http://schemas.microsoft.com/office/powerpoint/2010/main" val="1660446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C6105C-AF82-4BD4-89FA-47CC2C329FBD}" type="slidenum">
              <a:rPr lang="en-US" smtClean="0"/>
              <a:pPr/>
              <a:t>15</a:t>
            </a:fld>
            <a:endParaRPr lang="en-US" dirty="0"/>
          </a:p>
        </p:txBody>
      </p:sp>
    </p:spTree>
    <p:extLst>
      <p:ext uri="{BB962C8B-B14F-4D97-AF65-F5344CB8AC3E}">
        <p14:creationId xmlns:p14="http://schemas.microsoft.com/office/powerpoint/2010/main" val="11643383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C6105C-AF82-4BD4-89FA-47CC2C329FBD}" type="slidenum">
              <a:rPr lang="en-US" smtClean="0"/>
              <a:pPr/>
              <a:t>16</a:t>
            </a:fld>
            <a:endParaRPr lang="en-US" dirty="0"/>
          </a:p>
        </p:txBody>
      </p:sp>
    </p:spTree>
    <p:extLst>
      <p:ext uri="{BB962C8B-B14F-4D97-AF65-F5344CB8AC3E}">
        <p14:creationId xmlns:p14="http://schemas.microsoft.com/office/powerpoint/2010/main" val="8236158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C6105C-AF82-4BD4-89FA-47CC2C329FBD}" type="slidenum">
              <a:rPr lang="en-US" smtClean="0"/>
              <a:pPr/>
              <a:t>17</a:t>
            </a:fld>
            <a:endParaRPr lang="en-US" dirty="0"/>
          </a:p>
        </p:txBody>
      </p:sp>
    </p:spTree>
    <p:extLst>
      <p:ext uri="{BB962C8B-B14F-4D97-AF65-F5344CB8AC3E}">
        <p14:creationId xmlns:p14="http://schemas.microsoft.com/office/powerpoint/2010/main" val="25546440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C6105C-AF82-4BD4-89FA-47CC2C329FBD}" type="slidenum">
              <a:rPr lang="en-US" smtClean="0"/>
              <a:pPr/>
              <a:t>18</a:t>
            </a:fld>
            <a:endParaRPr lang="en-US" dirty="0"/>
          </a:p>
        </p:txBody>
      </p:sp>
    </p:spTree>
    <p:extLst>
      <p:ext uri="{BB962C8B-B14F-4D97-AF65-F5344CB8AC3E}">
        <p14:creationId xmlns:p14="http://schemas.microsoft.com/office/powerpoint/2010/main" val="29657293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C6105C-AF82-4BD4-89FA-47CC2C329FBD}" type="slidenum">
              <a:rPr lang="en-US" smtClean="0"/>
              <a:pPr/>
              <a:t>19</a:t>
            </a:fld>
            <a:endParaRPr lang="en-US" dirty="0"/>
          </a:p>
        </p:txBody>
      </p:sp>
    </p:spTree>
    <p:extLst>
      <p:ext uri="{BB962C8B-B14F-4D97-AF65-F5344CB8AC3E}">
        <p14:creationId xmlns:p14="http://schemas.microsoft.com/office/powerpoint/2010/main" val="221850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FC6105C-AF82-4BD4-89FA-47CC2C329FBD}"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C6105C-AF82-4BD4-89FA-47CC2C329FBD}" type="slidenum">
              <a:rPr lang="en-US" smtClean="0"/>
              <a:pPr/>
              <a:t>20</a:t>
            </a:fld>
            <a:endParaRPr lang="en-US" dirty="0"/>
          </a:p>
        </p:txBody>
      </p:sp>
    </p:spTree>
    <p:extLst>
      <p:ext uri="{BB962C8B-B14F-4D97-AF65-F5344CB8AC3E}">
        <p14:creationId xmlns:p14="http://schemas.microsoft.com/office/powerpoint/2010/main" val="29242430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75D93EA-E77E-4ECF-AC89-CC6B81F2E610}"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C6105C-AF82-4BD4-89FA-47CC2C329FBD}" type="slidenum">
              <a:rPr lang="en-US" smtClean="0"/>
              <a:pPr/>
              <a:t>22</a:t>
            </a:fld>
            <a:endParaRPr lang="en-US" dirty="0"/>
          </a:p>
        </p:txBody>
      </p:sp>
    </p:spTree>
    <p:extLst>
      <p:ext uri="{BB962C8B-B14F-4D97-AF65-F5344CB8AC3E}">
        <p14:creationId xmlns:p14="http://schemas.microsoft.com/office/powerpoint/2010/main" val="14280976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C6105C-AF82-4BD4-89FA-47CC2C329FBD}" type="slidenum">
              <a:rPr lang="en-US" smtClean="0"/>
              <a:pPr/>
              <a:t>23</a:t>
            </a:fld>
            <a:endParaRPr lang="en-US" dirty="0"/>
          </a:p>
        </p:txBody>
      </p:sp>
    </p:spTree>
    <p:extLst>
      <p:ext uri="{BB962C8B-B14F-4D97-AF65-F5344CB8AC3E}">
        <p14:creationId xmlns:p14="http://schemas.microsoft.com/office/powerpoint/2010/main" val="13625161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C6105C-AF82-4BD4-89FA-47CC2C329FBD}" type="slidenum">
              <a:rPr lang="en-US" smtClean="0"/>
              <a:pPr/>
              <a:t>24</a:t>
            </a:fld>
            <a:endParaRPr lang="en-US" dirty="0"/>
          </a:p>
        </p:txBody>
      </p:sp>
    </p:spTree>
    <p:extLst>
      <p:ext uri="{BB962C8B-B14F-4D97-AF65-F5344CB8AC3E}">
        <p14:creationId xmlns:p14="http://schemas.microsoft.com/office/powerpoint/2010/main" val="31838525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D93EA-E77E-4ECF-AC89-CC6B81F2E610}" type="slidenum">
              <a:rPr lang="en-US" smtClean="0"/>
              <a:pPr/>
              <a:t>25</a:t>
            </a:fld>
            <a:endParaRPr lang="en-US"/>
          </a:p>
        </p:txBody>
      </p:sp>
    </p:spTree>
    <p:extLst>
      <p:ext uri="{BB962C8B-B14F-4D97-AF65-F5344CB8AC3E}">
        <p14:creationId xmlns:p14="http://schemas.microsoft.com/office/powerpoint/2010/main" val="26103540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C6105C-AF82-4BD4-89FA-47CC2C329FBD}" type="slidenum">
              <a:rPr lang="en-US" smtClean="0"/>
              <a:pPr/>
              <a:t>26</a:t>
            </a:fld>
            <a:endParaRPr lang="en-US" dirty="0"/>
          </a:p>
        </p:txBody>
      </p:sp>
    </p:spTree>
    <p:extLst>
      <p:ext uri="{BB962C8B-B14F-4D97-AF65-F5344CB8AC3E}">
        <p14:creationId xmlns:p14="http://schemas.microsoft.com/office/powerpoint/2010/main" val="29745590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C6105C-AF82-4BD4-89FA-47CC2C329FBD}" type="slidenum">
              <a:rPr lang="en-US" smtClean="0"/>
              <a:pPr/>
              <a:t>27</a:t>
            </a:fld>
            <a:endParaRPr lang="en-US" dirty="0"/>
          </a:p>
        </p:txBody>
      </p:sp>
    </p:spTree>
    <p:extLst>
      <p:ext uri="{BB962C8B-B14F-4D97-AF65-F5344CB8AC3E}">
        <p14:creationId xmlns:p14="http://schemas.microsoft.com/office/powerpoint/2010/main" val="4166578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C6105C-AF82-4BD4-89FA-47CC2C329FBD}" type="slidenum">
              <a:rPr lang="en-US" smtClean="0"/>
              <a:pPr/>
              <a:t>28</a:t>
            </a:fld>
            <a:endParaRPr lang="en-US" dirty="0"/>
          </a:p>
        </p:txBody>
      </p:sp>
    </p:spTree>
    <p:extLst>
      <p:ext uri="{BB962C8B-B14F-4D97-AF65-F5344CB8AC3E}">
        <p14:creationId xmlns:p14="http://schemas.microsoft.com/office/powerpoint/2010/main" val="11532838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D93EA-E77E-4ECF-AC89-CC6B81F2E610}" type="slidenum">
              <a:rPr lang="en-US" smtClean="0"/>
              <a:pPr/>
              <a:t>29</a:t>
            </a:fld>
            <a:endParaRPr lang="en-US"/>
          </a:p>
        </p:txBody>
      </p:sp>
    </p:spTree>
    <p:extLst>
      <p:ext uri="{BB962C8B-B14F-4D97-AF65-F5344CB8AC3E}">
        <p14:creationId xmlns:p14="http://schemas.microsoft.com/office/powerpoint/2010/main" val="2030228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FC6105C-AF82-4BD4-89FA-47CC2C329FBD}"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C6105C-AF82-4BD4-89FA-47CC2C329FBD}" type="slidenum">
              <a:rPr lang="en-US" smtClean="0"/>
              <a:pPr/>
              <a:t>30</a:t>
            </a:fld>
            <a:endParaRPr lang="en-US" dirty="0"/>
          </a:p>
        </p:txBody>
      </p:sp>
    </p:spTree>
    <p:extLst>
      <p:ext uri="{BB962C8B-B14F-4D97-AF65-F5344CB8AC3E}">
        <p14:creationId xmlns:p14="http://schemas.microsoft.com/office/powerpoint/2010/main" val="11643383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FC6105C-AF82-4BD4-89FA-47CC2C329FBD}"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C6105C-AF82-4BD4-89FA-47CC2C329FBD}" type="slidenum">
              <a:rPr lang="en-US" smtClean="0"/>
              <a:pPr/>
              <a:t>32</a:t>
            </a:fld>
            <a:endParaRPr lang="en-US" dirty="0"/>
          </a:p>
        </p:txBody>
      </p:sp>
    </p:spTree>
    <p:extLst>
      <p:ext uri="{BB962C8B-B14F-4D97-AF65-F5344CB8AC3E}">
        <p14:creationId xmlns:p14="http://schemas.microsoft.com/office/powerpoint/2010/main" val="22449920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C6105C-AF82-4BD4-89FA-47CC2C329FBD}" type="slidenum">
              <a:rPr lang="en-US" smtClean="0"/>
              <a:pPr/>
              <a:t>33</a:t>
            </a:fld>
            <a:endParaRPr lang="en-US" dirty="0"/>
          </a:p>
        </p:txBody>
      </p:sp>
    </p:spTree>
    <p:extLst>
      <p:ext uri="{BB962C8B-B14F-4D97-AF65-F5344CB8AC3E}">
        <p14:creationId xmlns:p14="http://schemas.microsoft.com/office/powerpoint/2010/main" val="34779189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75D93EA-E77E-4ECF-AC89-CC6B81F2E610}"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75D93EA-E77E-4ECF-AC89-CC6B81F2E610}"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C6105C-AF82-4BD4-89FA-47CC2C329FBD}" type="slidenum">
              <a:rPr lang="en-US" smtClean="0"/>
              <a:pPr/>
              <a:t>36</a:t>
            </a:fld>
            <a:endParaRPr lang="en-US" dirty="0"/>
          </a:p>
        </p:txBody>
      </p:sp>
    </p:spTree>
    <p:extLst>
      <p:ext uri="{BB962C8B-B14F-4D97-AF65-F5344CB8AC3E}">
        <p14:creationId xmlns:p14="http://schemas.microsoft.com/office/powerpoint/2010/main" val="32453375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C6105C-AF82-4BD4-89FA-47CC2C329FBD}" type="slidenum">
              <a:rPr lang="en-US" smtClean="0"/>
              <a:pPr/>
              <a:t>37</a:t>
            </a:fld>
            <a:endParaRPr lang="en-US" dirty="0"/>
          </a:p>
        </p:txBody>
      </p:sp>
    </p:spTree>
    <p:extLst>
      <p:ext uri="{BB962C8B-B14F-4D97-AF65-F5344CB8AC3E}">
        <p14:creationId xmlns:p14="http://schemas.microsoft.com/office/powerpoint/2010/main" val="2043507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75D93EA-E77E-4ECF-AC89-CC6B81F2E610}" type="slidenum">
              <a:rPr lang="en-US" smtClean="0"/>
              <a:pPr/>
              <a:t>38</a:t>
            </a:fld>
            <a:endParaRPr lang="en-US"/>
          </a:p>
        </p:txBody>
      </p:sp>
    </p:spTree>
    <p:extLst>
      <p:ext uri="{BB962C8B-B14F-4D97-AF65-F5344CB8AC3E}">
        <p14:creationId xmlns:p14="http://schemas.microsoft.com/office/powerpoint/2010/main" val="13472530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75D93EA-E77E-4ECF-AC89-CC6B81F2E610}" type="slidenum">
              <a:rPr lang="en-US" smtClean="0"/>
              <a:pPr/>
              <a:t>39</a:t>
            </a:fld>
            <a:endParaRPr lang="en-US"/>
          </a:p>
        </p:txBody>
      </p:sp>
    </p:spTree>
    <p:extLst>
      <p:ext uri="{BB962C8B-B14F-4D97-AF65-F5344CB8AC3E}">
        <p14:creationId xmlns:p14="http://schemas.microsoft.com/office/powerpoint/2010/main" val="1347253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C6105C-AF82-4BD4-89FA-47CC2C329FBD}"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Sample text from a reformist blogger in 2009 (during the Green Movement protests)</a:t>
            </a:r>
            <a:endParaRPr lang="en-US" dirty="0"/>
          </a:p>
        </p:txBody>
      </p:sp>
      <p:sp>
        <p:nvSpPr>
          <p:cNvPr id="4" name="Slide Number Placeholder 3"/>
          <p:cNvSpPr>
            <a:spLocks noGrp="1"/>
          </p:cNvSpPr>
          <p:nvPr>
            <p:ph type="sldNum" sz="quarter" idx="10"/>
          </p:nvPr>
        </p:nvSpPr>
        <p:spPr/>
        <p:txBody>
          <a:bodyPr/>
          <a:lstStyle/>
          <a:p>
            <a:fld id="{575D93EA-E77E-4ECF-AC89-CC6B81F2E610}" type="slidenum">
              <a:rPr lang="en-US" smtClean="0"/>
              <a:pPr/>
              <a:t>40</a:t>
            </a:fld>
            <a:endParaRPr lang="en-US"/>
          </a:p>
        </p:txBody>
      </p:sp>
    </p:spTree>
    <p:extLst>
      <p:ext uri="{BB962C8B-B14F-4D97-AF65-F5344CB8AC3E}">
        <p14:creationId xmlns:p14="http://schemas.microsoft.com/office/powerpoint/2010/main" val="25655668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Sample text from a </a:t>
            </a:r>
            <a:r>
              <a:rPr lang="en-US" dirty="0" err="1" smtClean="0"/>
              <a:t>Basiji</a:t>
            </a:r>
            <a:r>
              <a:rPr lang="en-US" dirty="0" smtClean="0"/>
              <a:t> blog (</a:t>
            </a:r>
            <a:r>
              <a:rPr lang="en-US" dirty="0" err="1" smtClean="0"/>
              <a:t>Basiji</a:t>
            </a:r>
            <a:r>
              <a:rPr lang="en-US" dirty="0" smtClean="0"/>
              <a:t> = plain-clothes, paramilitary, pro-government militia)</a:t>
            </a:r>
            <a:r>
              <a:rPr lang="en-US" baseline="0" dirty="0" smtClean="0"/>
              <a:t> </a:t>
            </a:r>
            <a:r>
              <a:rPr lang="en-US" dirty="0" smtClean="0"/>
              <a:t>– extreme rhetoric</a:t>
            </a:r>
            <a:r>
              <a:rPr lang="en-US" baseline="0" dirty="0" smtClean="0"/>
              <a:t> and many </a:t>
            </a:r>
            <a:r>
              <a:rPr lang="en-US" b="1" u="sng" baseline="0" dirty="0" smtClean="0"/>
              <a:t>metaphors</a:t>
            </a:r>
            <a:r>
              <a:rPr lang="en-US" baseline="0" dirty="0" smtClean="0"/>
              <a:t> such as the one on top about the hand coming out of the sleeve(!!).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full sentence on top:</a:t>
            </a:r>
            <a:br>
              <a:rPr lang="en-US" baseline="0" dirty="0" smtClean="0"/>
            </a:br>
            <a:r>
              <a:rPr lang="en-US" baseline="0" dirty="0" smtClean="0"/>
              <a:t>“Once again, the hand of oppression and Zionism emerged from under the sleeve of the hypocrite </a:t>
            </a:r>
            <a:r>
              <a:rPr lang="en-US" baseline="0" dirty="0" err="1" smtClean="0"/>
              <a:t>seditioners</a:t>
            </a:r>
            <a:r>
              <a:rPr lang="en-US" baseline="0" dirty="0" smtClean="0"/>
              <a:t> in order to, in its mistaken belief, pick a flower from the garden of the martyr-developing people of Iran and to take revenge from the people in order to appease its own complexes arising from the big and historical defeat it suffered in Egypt and Tunisia and other Islamic countries.”</a:t>
            </a:r>
            <a:endParaRPr lang="en-US" dirty="0" smtClean="0"/>
          </a:p>
        </p:txBody>
      </p:sp>
      <p:sp>
        <p:nvSpPr>
          <p:cNvPr id="4" name="Slide Number Placeholder 3"/>
          <p:cNvSpPr>
            <a:spLocks noGrp="1"/>
          </p:cNvSpPr>
          <p:nvPr>
            <p:ph type="sldNum" sz="quarter" idx="10"/>
          </p:nvPr>
        </p:nvSpPr>
        <p:spPr/>
        <p:txBody>
          <a:bodyPr/>
          <a:lstStyle/>
          <a:p>
            <a:fld id="{F58475A4-9870-4992-8034-C9513FC1BFA5}" type="slidenum">
              <a:rPr lang="en-US" smtClean="0"/>
              <a:t>41</a:t>
            </a:fld>
            <a:endParaRPr lang="en-US"/>
          </a:p>
        </p:txBody>
      </p:sp>
    </p:spTree>
    <p:extLst>
      <p:ext uri="{BB962C8B-B14F-4D97-AF65-F5344CB8AC3E}">
        <p14:creationId xmlns:p14="http://schemas.microsoft.com/office/powerpoint/2010/main" val="35813151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FC6105C-AF82-4BD4-89FA-47CC2C329FBD}"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FC6105C-AF82-4BD4-89FA-47CC2C329FBD}" type="slidenum">
              <a:rPr lang="en-US" smtClean="0"/>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C6105C-AF82-4BD4-89FA-47CC2C329FBD}" type="slidenum">
              <a:rPr lang="en-US" smtClean="0"/>
              <a:pPr/>
              <a:t>44</a:t>
            </a:fld>
            <a:endParaRPr lang="en-US" dirty="0"/>
          </a:p>
        </p:txBody>
      </p:sp>
    </p:spTree>
    <p:extLst>
      <p:ext uri="{BB962C8B-B14F-4D97-AF65-F5344CB8AC3E}">
        <p14:creationId xmlns:p14="http://schemas.microsoft.com/office/powerpoint/2010/main" val="17473047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FC6105C-AF82-4BD4-89FA-47CC2C329FBD}" type="slidenum">
              <a:rPr lang="en-US" smtClean="0"/>
              <a:pPr/>
              <a:t>45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C6105C-AF82-4BD4-89FA-47CC2C329FBD}" type="slidenum">
              <a:rPr lang="en-US" smtClean="0"/>
              <a:pPr/>
              <a:t>5</a:t>
            </a:fld>
            <a:endParaRPr lang="en-US" dirty="0"/>
          </a:p>
        </p:txBody>
      </p:sp>
    </p:spTree>
    <p:extLst>
      <p:ext uri="{BB962C8B-B14F-4D97-AF65-F5344CB8AC3E}">
        <p14:creationId xmlns:p14="http://schemas.microsoft.com/office/powerpoint/2010/main" val="2420519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75D93EA-E77E-4ECF-AC89-CC6B81F2E61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75D93EA-E77E-4ECF-AC89-CC6B81F2E61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C6105C-AF82-4BD4-89FA-47CC2C329FBD}"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C6105C-AF82-4BD4-89FA-47CC2C329FBD}"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9F3B9EE6-3648-4E92-A996-E2214FB2A82E}" type="datetime1">
              <a:rPr lang="en-US" smtClean="0"/>
              <a:pPr/>
              <a:t>7/9/2012</a:t>
            </a:fld>
            <a:endParaRPr lang="en-US" dirty="0"/>
          </a:p>
        </p:txBody>
      </p:sp>
      <p:sp>
        <p:nvSpPr>
          <p:cNvPr id="17" name="Footer Placeholder 16"/>
          <p:cNvSpPr>
            <a:spLocks noGrp="1"/>
          </p:cNvSpPr>
          <p:nvPr>
            <p:ph type="ftr" sz="quarter" idx="11"/>
          </p:nvPr>
        </p:nvSpPr>
        <p:spPr>
          <a:xfrm>
            <a:off x="2898648" y="6355080"/>
            <a:ext cx="3474720" cy="365760"/>
          </a:xfrm>
        </p:spPr>
        <p:txBody>
          <a:bodyPr/>
          <a:lstStyle/>
          <a:p>
            <a:endParaRPr lang="en-US" dirty="0"/>
          </a:p>
        </p:txBody>
      </p:sp>
      <p:sp>
        <p:nvSpPr>
          <p:cNvPr id="29" name="Slide Number Placeholder 28"/>
          <p:cNvSpPr>
            <a:spLocks noGrp="1"/>
          </p:cNvSpPr>
          <p:nvPr>
            <p:ph type="sldNum" sz="quarter" idx="12"/>
          </p:nvPr>
        </p:nvSpPr>
        <p:spPr>
          <a:xfrm>
            <a:off x="1216152" y="6355080"/>
            <a:ext cx="1219200" cy="365760"/>
          </a:xfrm>
        </p:spPr>
        <p:txBody>
          <a:bodyPr/>
          <a:lstStyle/>
          <a:p>
            <a:fld id="{295008BC-DA31-4D19-837B-EFA4386B05F5}" type="slidenum">
              <a:rPr lang="en-US" smtClean="0"/>
              <a:pPr/>
              <a:t>‹#›</a:t>
            </a:fld>
            <a:endParaRPr lang="en-US" dirty="0"/>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385E234-EC5D-49EF-996C-F1100C8DAD18}" type="datetime1">
              <a:rPr lang="en-US" smtClean="0"/>
              <a:pPr/>
              <a:t>7/9/2012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5008BC-DA31-4D19-837B-EFA4386B05F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FD68048-836B-4D4A-B0C3-7F32D1B61697}" type="datetime1">
              <a:rPr lang="en-US" smtClean="0"/>
              <a:pPr/>
              <a:t>7/9/2012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5008BC-DA31-4D19-837B-EFA4386B05F5}" type="slidenum">
              <a:rPr lang="en-US" smtClean="0"/>
              <a:pPr/>
              <a:t>‹#›</a:t>
            </a:fld>
            <a:endParaRPr lang="en-US" dirty="0"/>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125AE27-AA95-4567-BF4F-146276E4CAD8}" type="datetime1">
              <a:rPr lang="en-US" smtClean="0"/>
              <a:pPr/>
              <a:t>7/9/2012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5008BC-DA31-4D19-837B-EFA4386B05F5}" type="slidenum">
              <a:rPr lang="en-US" smtClean="0"/>
              <a:pPr/>
              <a:t>‹#›</a:t>
            </a:fld>
            <a:endParaRPr lang="en-US" dirty="0"/>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BAB786A1-1D84-4787-B864-AD91D3CB0064}" type="datetime1">
              <a:rPr lang="en-US" smtClean="0"/>
              <a:pPr/>
              <a:t>7/9/2012</a:t>
            </a:fld>
            <a:endParaRPr lang="en-US" dirty="0"/>
          </a:p>
        </p:txBody>
      </p:sp>
      <p:sp>
        <p:nvSpPr>
          <p:cNvPr id="5" name="Footer Placeholder 4"/>
          <p:cNvSpPr>
            <a:spLocks noGrp="1"/>
          </p:cNvSpPr>
          <p:nvPr>
            <p:ph type="ftr" sz="quarter" idx="11"/>
          </p:nvPr>
        </p:nvSpPr>
        <p:spPr>
          <a:xfrm>
            <a:off x="2898648" y="6355080"/>
            <a:ext cx="3474720" cy="365760"/>
          </a:xfrm>
        </p:spPr>
        <p:txBody>
          <a:bodyPr/>
          <a:lstStyle/>
          <a:p>
            <a:endParaRPr lang="en-US" dirty="0"/>
          </a:p>
        </p:txBody>
      </p:sp>
      <p:sp>
        <p:nvSpPr>
          <p:cNvPr id="6" name="Slide Number Placeholder 5"/>
          <p:cNvSpPr>
            <a:spLocks noGrp="1"/>
          </p:cNvSpPr>
          <p:nvPr>
            <p:ph type="sldNum" sz="quarter" idx="12"/>
          </p:nvPr>
        </p:nvSpPr>
        <p:spPr>
          <a:xfrm>
            <a:off x="1069848" y="6355080"/>
            <a:ext cx="1520952" cy="365760"/>
          </a:xfrm>
        </p:spPr>
        <p:txBody>
          <a:bodyPr/>
          <a:lstStyle/>
          <a:p>
            <a:fld id="{295008BC-DA31-4D19-837B-EFA4386B05F5}" type="slidenum">
              <a:rPr lang="en-US" smtClean="0"/>
              <a:pPr/>
              <a:t>‹#›</a:t>
            </a:fld>
            <a:endParaRPr lang="en-US" dirty="0"/>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B0D9ADC-1342-48D7-9306-4857B277EB19}" type="datetime1">
              <a:rPr lang="en-US" smtClean="0"/>
              <a:pPr/>
              <a:t>7/9/2012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5008BC-DA31-4D19-837B-EFA4386B05F5}" type="slidenum">
              <a:rPr lang="en-US" smtClean="0"/>
              <a:pPr/>
              <a:t>‹#›</a:t>
            </a:fld>
            <a:endParaRPr lang="en-US" dirty="0"/>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2CE084B-3F5F-4172-8437-636CF5CFD723}" type="datetime1">
              <a:rPr lang="en-US" smtClean="0"/>
              <a:pPr/>
              <a:t>7/9/2012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95008BC-DA31-4D19-837B-EFA4386B05F5}" type="slidenum">
              <a:rPr lang="en-US" smtClean="0"/>
              <a:pPr/>
              <a:t>‹#›</a:t>
            </a:fld>
            <a:endParaRPr lang="en-US" dirty="0"/>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ACFEE9E-0ACE-48D7-A754-2BD6CEB3234F}" type="datetime1">
              <a:rPr lang="en-US" smtClean="0"/>
              <a:pPr/>
              <a:t>7/9/2012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95008BC-DA31-4D19-837B-EFA4386B05F5}" type="slidenum">
              <a:rPr lang="en-US" smtClean="0"/>
              <a:pPr/>
              <a:t>‹#›</a:t>
            </a:fld>
            <a:endParaRPr lang="en-US" dirty="0"/>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7CA6B5-E9D5-4D4B-9F60-FC08435F73EB}" type="datetime1">
              <a:rPr lang="en-US" smtClean="0"/>
              <a:pPr/>
              <a:t>7/9/2012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95008BC-DA31-4D19-837B-EFA4386B05F5}" type="slidenum">
              <a:rPr lang="en-US" smtClean="0"/>
              <a:pPr/>
              <a:t>‹#›</a:t>
            </a:fld>
            <a:endParaRPr lang="en-US" dirty="0"/>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52A729C-A019-4ACC-9067-833527C1B514}" type="datetime1">
              <a:rPr lang="en-US" smtClean="0"/>
              <a:pPr/>
              <a:t>7/9/2012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5008BC-DA31-4D19-837B-EFA4386B05F5}" type="slidenum">
              <a:rPr lang="en-US" smtClean="0"/>
              <a:pPr/>
              <a:t>‹#›</a:t>
            </a:fld>
            <a:endParaRPr lang="en-US" dirty="0"/>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F867C84-18E1-4725-B343-0A92BE954087}" type="datetime1">
              <a:rPr lang="en-US" smtClean="0"/>
              <a:pPr/>
              <a:t>7/9/2012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5008BC-DA31-4D19-837B-EFA4386B05F5}" type="slidenum">
              <a:rPr lang="en-US" smtClean="0"/>
              <a:pPr/>
              <a:t>‹#›</a:t>
            </a:fld>
            <a:endParaRPr lang="en-US" dirty="0"/>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4D7CD9EC-D95A-4A0E-BF65-28FAD05FF25D}" type="datetime1">
              <a:rPr lang="en-US" smtClean="0"/>
              <a:pPr/>
              <a:t>7/9/2012</a:t>
            </a:fld>
            <a:endParaRPr lang="en-US" dirty="0"/>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295008BC-DA31-4D19-837B-EFA4386B05F5}" type="slidenum">
              <a:rPr lang="en-US" smtClean="0"/>
              <a:pPr/>
              <a:t>‹#›</a:t>
            </a:fld>
            <a:endParaRPr lang="en-US" dirty="0"/>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image" Target="../media/image25.gif"/><Relationship Id="rId3" Type="http://schemas.openxmlformats.org/officeDocument/2006/relationships/image" Target="../media/image21.jpeg"/><Relationship Id="rId7" Type="http://schemas.openxmlformats.org/officeDocument/2006/relationships/hyperlink" Target="http://politicalhumor.about.com/od/politicalcartoons/ig/Political-Cartoons/Iran-Twitter-Revolution.htm"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10" Type="http://schemas.openxmlformats.org/officeDocument/2006/relationships/image" Target="../media/image27.jpeg"/><Relationship Id="rId4" Type="http://schemas.openxmlformats.org/officeDocument/2006/relationships/image" Target="../media/image22.jpeg"/><Relationship Id="rId9"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image" Target="../media/image46.jpeg"/><Relationship Id="rId4" Type="http://schemas.openxmlformats.org/officeDocument/2006/relationships/image" Target="../media/image45.jpeg"/></Relationships>
</file>

<file path=ppt/slides/_rels/slide3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hyperlink" Target="http://www.wordle.net/" TargetMode="External"/><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1.xml"/><Relationship Id="rId1" Type="http://schemas.openxmlformats.org/officeDocument/2006/relationships/slideLayout" Target="../slideLayouts/slideLayout6.xml"/><Relationship Id="rId5" Type="http://schemas.openxmlformats.org/officeDocument/2006/relationships/image" Target="../media/image55.png"/><Relationship Id="rId4" Type="http://schemas.openxmlformats.org/officeDocument/2006/relationships/image" Target="../media/image54.png"/></Relationships>
</file>

<file path=ppt/slides/_rels/slide4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4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44.xml.rels><?xml version="1.0" encoding="UTF-8" standalone="yes"?>
<Relationships xmlns="http://schemas.openxmlformats.org/package/2006/relationships"><Relationship Id="rId8" Type="http://schemas.openxmlformats.org/officeDocument/2006/relationships/hyperlink" Target="http://www.google.com/blogsearch?hl=fa" TargetMode="External"/><Relationship Id="rId3" Type="http://schemas.openxmlformats.org/officeDocument/2006/relationships/hyperlink" Target="http://fa.wikipedia.org/" TargetMode="External"/><Relationship Id="rId7" Type="http://schemas.openxmlformats.org/officeDocument/2006/relationships/hyperlink" Target="http://www.google.com/blogsearch?hl=en" TargetMode="External"/><Relationship Id="rId12" Type="http://schemas.openxmlformats.org/officeDocument/2006/relationships/hyperlink" Target="http://www.wordle.net/"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hyperlink" Target="http://www.twitter.com/" TargetMode="External"/><Relationship Id="rId11" Type="http://schemas.openxmlformats.org/officeDocument/2006/relationships/hyperlink" Target="http://www.google.com/trends/" TargetMode="External"/><Relationship Id="rId5" Type="http://schemas.openxmlformats.org/officeDocument/2006/relationships/hyperlink" Target="http://www.youtube.com/" TargetMode="External"/><Relationship Id="rId10" Type="http://schemas.openxmlformats.org/officeDocument/2006/relationships/hyperlink" Target="http://topsy.com/" TargetMode="External"/><Relationship Id="rId4" Type="http://schemas.openxmlformats.org/officeDocument/2006/relationships/hyperlink" Target="http://www.facebook.com/" TargetMode="External"/><Relationship Id="rId9" Type="http://schemas.openxmlformats.org/officeDocument/2006/relationships/hyperlink" Target="http://trendsmap.com/"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mailto:karine@mitre.org"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219200" y="3886200"/>
            <a:ext cx="6934200" cy="990600"/>
          </a:xfrm>
        </p:spPr>
        <p:txBody>
          <a:bodyPr>
            <a:normAutofit fontScale="90000"/>
          </a:bodyPr>
          <a:lstStyle/>
          <a:p>
            <a:r>
              <a:rPr lang="en-US" dirty="0" smtClean="0"/>
              <a:t>Social Media for Language Teaching</a:t>
            </a:r>
            <a:endParaRPr lang="en-US" dirty="0"/>
          </a:p>
        </p:txBody>
      </p:sp>
      <p:sp>
        <p:nvSpPr>
          <p:cNvPr id="8" name="Subtitle 7"/>
          <p:cNvSpPr>
            <a:spLocks noGrp="1"/>
          </p:cNvSpPr>
          <p:nvPr>
            <p:ph type="subTitle" idx="1"/>
          </p:nvPr>
        </p:nvSpPr>
        <p:spPr>
          <a:xfrm>
            <a:off x="1219200" y="5105400"/>
            <a:ext cx="7010400" cy="742950"/>
          </a:xfrm>
        </p:spPr>
        <p:txBody>
          <a:bodyPr>
            <a:normAutofit fontScale="55000" lnSpcReduction="20000"/>
          </a:bodyPr>
          <a:lstStyle/>
          <a:p>
            <a:r>
              <a:rPr lang="en-US" sz="2500" dirty="0" smtClean="0"/>
              <a:t>Dr. Karine Megerdoomian</a:t>
            </a:r>
            <a:endParaRPr lang="en-US" dirty="0" smtClean="0"/>
          </a:p>
          <a:p>
            <a:r>
              <a:rPr lang="en-US" dirty="0" smtClean="0"/>
              <a:t>STARTALK workshop for Teachers of Persian</a:t>
            </a:r>
          </a:p>
          <a:p>
            <a:r>
              <a:rPr lang="en-US" dirty="0" smtClean="0"/>
              <a:t>George Washington University and Georgetown University; June 11, 2012</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Persian Social Media</a:t>
            </a:r>
            <a:endParaRPr lang="en-US" dirty="0"/>
          </a:p>
        </p:txBody>
      </p:sp>
      <p:sp>
        <p:nvSpPr>
          <p:cNvPr id="3" name="Slide Number Placeholder 2"/>
          <p:cNvSpPr>
            <a:spLocks noGrp="1"/>
          </p:cNvSpPr>
          <p:nvPr>
            <p:ph type="sldNum" sz="quarter" idx="12"/>
          </p:nvPr>
        </p:nvSpPr>
        <p:spPr/>
        <p:txBody>
          <a:bodyPr/>
          <a:lstStyle/>
          <a:p>
            <a:fld id="{295008BC-DA31-4D19-837B-EFA4386B05F5}" type="slidenum">
              <a:rPr lang="en-US" smtClean="0"/>
              <a:pPr/>
              <a:t>10</a:t>
            </a:fld>
            <a:endParaRPr lang="en-US" dirty="0"/>
          </a:p>
        </p:txBody>
      </p:sp>
    </p:spTree>
    <p:extLst>
      <p:ext uri="{BB962C8B-B14F-4D97-AF65-F5344CB8AC3E}">
        <p14:creationId xmlns:p14="http://schemas.microsoft.com/office/powerpoint/2010/main" val="7299961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Typing Persian</a:t>
            </a:r>
            <a:endParaRPr lang="en-US" dirty="0"/>
          </a:p>
        </p:txBody>
      </p:sp>
      <p:sp>
        <p:nvSpPr>
          <p:cNvPr id="4" name="Slide Number Placeholder 3"/>
          <p:cNvSpPr>
            <a:spLocks noGrp="1"/>
          </p:cNvSpPr>
          <p:nvPr>
            <p:ph type="sldNum" sz="quarter" idx="12"/>
          </p:nvPr>
        </p:nvSpPr>
        <p:spPr/>
        <p:txBody>
          <a:bodyPr/>
          <a:lstStyle/>
          <a:p>
            <a:fld id="{295008BC-DA31-4D19-837B-EFA4386B05F5}" type="slidenum">
              <a:rPr lang="en-US" smtClean="0"/>
              <a:pPr/>
              <a:t>11</a:t>
            </a:fld>
            <a:endParaRPr lang="en-US" dirty="0"/>
          </a:p>
        </p:txBody>
      </p:sp>
      <p:sp>
        <p:nvSpPr>
          <p:cNvPr id="3" name="Content Placeholder 2"/>
          <p:cNvSpPr>
            <a:spLocks noGrp="1"/>
          </p:cNvSpPr>
          <p:nvPr>
            <p:ph sz="quarter" idx="1"/>
          </p:nvPr>
        </p:nvSpPr>
        <p:spPr/>
        <p:txBody>
          <a:bodyPr>
            <a:noAutofit/>
          </a:bodyPr>
          <a:lstStyle/>
          <a:p>
            <a:r>
              <a:rPr lang="en-US" sz="2400" dirty="0" smtClean="0">
                <a:latin typeface="Calibri" pitchFamily="34" charset="0"/>
              </a:rPr>
              <a:t>Windows and Mac both allow typing in Persian script</a:t>
            </a:r>
          </a:p>
          <a:p>
            <a:r>
              <a:rPr lang="en-US" sz="2400" dirty="0" smtClean="0">
                <a:latin typeface="Calibri" pitchFamily="34" charset="0"/>
              </a:rPr>
              <a:t>Can use keyboard map to type</a:t>
            </a:r>
          </a:p>
          <a:p>
            <a:r>
              <a:rPr lang="en-US" sz="2400" dirty="0" smtClean="0">
                <a:latin typeface="Calibri" pitchFamily="34" charset="0"/>
              </a:rPr>
              <a:t>Can move between English and Persian script </a:t>
            </a:r>
            <a:br>
              <a:rPr lang="en-US" sz="2400" dirty="0" smtClean="0">
                <a:latin typeface="Calibri" pitchFamily="34" charset="0"/>
              </a:rPr>
            </a:br>
            <a:r>
              <a:rPr lang="en-US" sz="2400" dirty="0" smtClean="0">
                <a:latin typeface="Calibri" pitchFamily="34" charset="0"/>
              </a:rPr>
              <a:t>(Alt-shift in Windows)</a:t>
            </a:r>
          </a:p>
          <a:p>
            <a:r>
              <a:rPr lang="en-US" sz="2400" dirty="0" smtClean="0">
                <a:latin typeface="Calibri" pitchFamily="34" charset="0"/>
              </a:rPr>
              <a:t>Can type letters and numbers</a:t>
            </a:r>
          </a:p>
          <a:p>
            <a:pPr>
              <a:buNone/>
            </a:pPr>
            <a:endParaRPr lang="en-US" sz="2400" dirty="0" smtClean="0">
              <a:latin typeface="Calibri" pitchFamily="34" charset="0"/>
            </a:endParaRPr>
          </a:p>
          <a:p>
            <a:pPr>
              <a:buNone/>
            </a:pPr>
            <a:r>
              <a:rPr lang="en-US" sz="2400" dirty="0" smtClean="0">
                <a:solidFill>
                  <a:schemeClr val="accent6">
                    <a:lumMod val="60000"/>
                    <a:lumOff val="40000"/>
                  </a:schemeClr>
                </a:solidFill>
                <a:latin typeface="Calibri" pitchFamily="34" charset="0"/>
              </a:rPr>
              <a:t>Issues</a:t>
            </a:r>
          </a:p>
          <a:p>
            <a:r>
              <a:rPr lang="en-US" sz="2400" dirty="0" smtClean="0">
                <a:latin typeface="Calibri" pitchFamily="34" charset="0"/>
              </a:rPr>
              <a:t>Mixing Right-to-left and </a:t>
            </a:r>
            <a:br>
              <a:rPr lang="en-US" sz="2400" dirty="0" smtClean="0">
                <a:latin typeface="Calibri" pitchFamily="34" charset="0"/>
              </a:rPr>
            </a:br>
            <a:r>
              <a:rPr lang="en-US" sz="2400" dirty="0" smtClean="0">
                <a:latin typeface="Calibri" pitchFamily="34" charset="0"/>
              </a:rPr>
              <a:t>Left-to-right directions in the </a:t>
            </a:r>
            <a:br>
              <a:rPr lang="en-US" sz="2400" dirty="0" smtClean="0">
                <a:latin typeface="Calibri" pitchFamily="34" charset="0"/>
              </a:rPr>
            </a:br>
            <a:r>
              <a:rPr lang="en-US" sz="2400" dirty="0" smtClean="0">
                <a:latin typeface="Calibri" pitchFamily="34" charset="0"/>
              </a:rPr>
              <a:t>same sentence</a:t>
            </a:r>
          </a:p>
          <a:p>
            <a:r>
              <a:rPr lang="en-US" sz="2400" dirty="0" smtClean="0">
                <a:latin typeface="Calibri" pitchFamily="34" charset="0"/>
              </a:rPr>
              <a:t>Typing Persian numbers in Excel</a:t>
            </a:r>
          </a:p>
          <a:p>
            <a:r>
              <a:rPr lang="en-US" sz="2400" dirty="0" smtClean="0">
                <a:latin typeface="Calibri" pitchFamily="34" charset="0"/>
              </a:rPr>
              <a:t>MS Office on Mac</a:t>
            </a:r>
            <a:endParaRPr lang="en-US" sz="2000" dirty="0" smtClean="0">
              <a:latin typeface="Calibri" pitchFamily="34" charset="0"/>
            </a:endParaRPr>
          </a:p>
          <a:p>
            <a:pPr lvl="1">
              <a:buNone/>
            </a:pPr>
            <a:endParaRPr lang="en-US" sz="2000" dirty="0" smtClean="0">
              <a:latin typeface="Calibri" pitchFamily="34" charset="0"/>
            </a:endParaRPr>
          </a:p>
        </p:txBody>
      </p:sp>
      <p:pic>
        <p:nvPicPr>
          <p:cNvPr id="1027" name="Picture 3"/>
          <p:cNvPicPr>
            <a:picLocks noChangeAspect="1" noChangeArrowheads="1"/>
          </p:cNvPicPr>
          <p:nvPr/>
        </p:nvPicPr>
        <p:blipFill>
          <a:blip r:embed="rId3" cstate="print"/>
          <a:srcRect/>
          <a:stretch>
            <a:fillRect/>
          </a:stretch>
        </p:blipFill>
        <p:spPr bwMode="auto">
          <a:xfrm>
            <a:off x="5162550" y="2724150"/>
            <a:ext cx="3295650" cy="3295650"/>
          </a:xfrm>
          <a:prstGeom prst="rect">
            <a:avLst/>
          </a:prstGeom>
          <a:noFill/>
          <a:ln w="9525">
            <a:noFill/>
            <a:miter lim="800000"/>
            <a:headEnd/>
            <a:tailEnd/>
          </a:ln>
        </p:spPr>
      </p:pic>
    </p:spTree>
    <p:extLst>
      <p:ext uri="{BB962C8B-B14F-4D97-AF65-F5344CB8AC3E}">
        <p14:creationId xmlns:p14="http://schemas.microsoft.com/office/powerpoint/2010/main" val="13961221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124200"/>
            <a:ext cx="8229600" cy="990600"/>
          </a:xfrm>
        </p:spPr>
        <p:txBody>
          <a:bodyPr/>
          <a:lstStyle/>
          <a:p>
            <a:r>
              <a:rPr lang="en-US" dirty="0" smtClean="0"/>
              <a:t>http://fa.wikipedia.org</a:t>
            </a:r>
            <a:endParaRPr lang="en-US" dirty="0"/>
          </a:p>
        </p:txBody>
      </p:sp>
      <p:sp>
        <p:nvSpPr>
          <p:cNvPr id="3" name="Slide Number Placeholder 2"/>
          <p:cNvSpPr>
            <a:spLocks noGrp="1"/>
          </p:cNvSpPr>
          <p:nvPr>
            <p:ph type="sldNum" sz="quarter" idx="12"/>
          </p:nvPr>
        </p:nvSpPr>
        <p:spPr/>
        <p:txBody>
          <a:bodyPr/>
          <a:lstStyle/>
          <a:p>
            <a:fld id="{295008BC-DA31-4D19-837B-EFA4386B05F5}" type="slidenum">
              <a:rPr lang="en-US" smtClean="0"/>
              <a:pPr/>
              <a:t>12</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447800"/>
            <a:ext cx="2828925" cy="2605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81959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Wikipedia</a:t>
            </a:r>
            <a:endParaRPr lang="en-US" dirty="0"/>
          </a:p>
        </p:txBody>
      </p:sp>
      <p:sp>
        <p:nvSpPr>
          <p:cNvPr id="2" name="Slide Number Placeholder 1"/>
          <p:cNvSpPr>
            <a:spLocks noGrp="1"/>
          </p:cNvSpPr>
          <p:nvPr>
            <p:ph type="sldNum" sz="quarter" idx="12"/>
          </p:nvPr>
        </p:nvSpPr>
        <p:spPr/>
        <p:txBody>
          <a:bodyPr/>
          <a:lstStyle/>
          <a:p>
            <a:fld id="{295008BC-DA31-4D19-837B-EFA4386B05F5}" type="slidenum">
              <a:rPr lang="en-US" smtClean="0"/>
              <a:pPr/>
              <a:t>13</a:t>
            </a:fld>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8" y="1219200"/>
            <a:ext cx="9077325"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10553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www.facebook.com</a:t>
            </a:r>
            <a:endParaRPr lang="en-US" dirty="0"/>
          </a:p>
        </p:txBody>
      </p:sp>
      <p:sp>
        <p:nvSpPr>
          <p:cNvPr id="3" name="Slide Number Placeholder 2"/>
          <p:cNvSpPr>
            <a:spLocks noGrp="1"/>
          </p:cNvSpPr>
          <p:nvPr>
            <p:ph type="sldNum" sz="quarter" idx="12"/>
          </p:nvPr>
        </p:nvSpPr>
        <p:spPr/>
        <p:txBody>
          <a:bodyPr/>
          <a:lstStyle/>
          <a:p>
            <a:fld id="{295008BC-DA31-4D19-837B-EFA4386B05F5}" type="slidenum">
              <a:rPr lang="en-US" smtClean="0"/>
              <a:pPr/>
              <a:t>14</a:t>
            </a:fld>
            <a:endParaRPr lang="en-US" dirty="0"/>
          </a:p>
        </p:txBody>
      </p:sp>
      <p:pic>
        <p:nvPicPr>
          <p:cNvPr id="2050" name="Picture 2" descr="http://slife.ir/images/matlab/12952115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600200"/>
            <a:ext cx="5476875" cy="3962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6729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95008BC-DA31-4D19-837B-EFA4386B05F5}" type="slidenum">
              <a:rPr lang="en-US" smtClean="0"/>
              <a:pPr/>
              <a:t>15</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 y="338138"/>
            <a:ext cx="8153400" cy="618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86949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95008BC-DA31-4D19-837B-EFA4386B05F5}" type="slidenum">
              <a:rPr lang="en-US" smtClean="0"/>
              <a:pPr/>
              <a:t>16</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 y="862013"/>
            <a:ext cx="8172450" cy="513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19047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Facebook: Studying Comments</a:t>
            </a:r>
            <a:endParaRPr lang="en-US" dirty="0"/>
          </a:p>
        </p:txBody>
      </p:sp>
      <p:sp>
        <p:nvSpPr>
          <p:cNvPr id="2" name="Slide Number Placeholder 1"/>
          <p:cNvSpPr>
            <a:spLocks noGrp="1"/>
          </p:cNvSpPr>
          <p:nvPr>
            <p:ph type="sldNum" sz="quarter" idx="12"/>
          </p:nvPr>
        </p:nvSpPr>
        <p:spPr/>
        <p:txBody>
          <a:bodyPr/>
          <a:lstStyle/>
          <a:p>
            <a:fld id="{295008BC-DA31-4D19-837B-EFA4386B05F5}" type="slidenum">
              <a:rPr lang="en-US" smtClean="0"/>
              <a:pPr/>
              <a:t>17</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889606"/>
            <a:ext cx="3924300" cy="4320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226" y="1524001"/>
            <a:ext cx="44958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26975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www.youtube.com</a:t>
            </a:r>
            <a:endParaRPr lang="en-US" dirty="0"/>
          </a:p>
        </p:txBody>
      </p:sp>
      <p:sp>
        <p:nvSpPr>
          <p:cNvPr id="3" name="Slide Number Placeholder 2"/>
          <p:cNvSpPr>
            <a:spLocks noGrp="1"/>
          </p:cNvSpPr>
          <p:nvPr>
            <p:ph type="sldNum" sz="quarter" idx="12"/>
          </p:nvPr>
        </p:nvSpPr>
        <p:spPr/>
        <p:txBody>
          <a:bodyPr/>
          <a:lstStyle/>
          <a:p>
            <a:fld id="{295008BC-DA31-4D19-837B-EFA4386B05F5}" type="slidenum">
              <a:rPr lang="en-US" smtClean="0"/>
              <a:pPr/>
              <a:t>18</a:t>
            </a:fld>
            <a:endParaRPr lang="en-US" dirty="0"/>
          </a:p>
        </p:txBody>
      </p:sp>
      <p:grpSp>
        <p:nvGrpSpPr>
          <p:cNvPr id="5" name="Group 4"/>
          <p:cNvGrpSpPr/>
          <p:nvPr/>
        </p:nvGrpSpPr>
        <p:grpSpPr>
          <a:xfrm>
            <a:off x="3133725" y="2492231"/>
            <a:ext cx="2809875" cy="2384569"/>
            <a:chOff x="3657600" y="1520446"/>
            <a:chExt cx="2809875" cy="2384569"/>
          </a:xfrm>
        </p:grpSpPr>
        <p:sp>
          <p:nvSpPr>
            <p:cNvPr id="4" name="TextBox 3"/>
            <p:cNvSpPr txBox="1"/>
            <p:nvPr/>
          </p:nvSpPr>
          <p:spPr>
            <a:xfrm>
              <a:off x="4420013" y="3135574"/>
              <a:ext cx="1523174" cy="769441"/>
            </a:xfrm>
            <a:prstGeom prst="rect">
              <a:avLst/>
            </a:prstGeom>
            <a:noFill/>
          </p:spPr>
          <p:txBody>
            <a:bodyPr wrap="none" rtlCol="0">
              <a:spAutoFit/>
            </a:bodyPr>
            <a:lstStyle/>
            <a:p>
              <a:r>
                <a:rPr lang="fa-IR" sz="4400" b="1" dirty="0" smtClean="0">
                  <a:solidFill>
                    <a:srgbClr val="C00000"/>
                  </a:solidFill>
                </a:rPr>
                <a:t>یوتیوب</a:t>
              </a:r>
              <a:endParaRPr lang="en-US" sz="4400" b="1" dirty="0">
                <a:solidFill>
                  <a:srgbClr val="C00000"/>
                </a:solidFill>
              </a:endParaRPr>
            </a:p>
          </p:txBody>
        </p:sp>
        <p:pic>
          <p:nvPicPr>
            <p:cNvPr id="3076" name="Picture 4" descr="https://encrypted-tbn3.google.com/images?q=tbn:ANd9GcTjeWg5es_-6WfDgRuwNx8uczK_R5xhhDEAYqGuUnPcxylQ1m9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520446"/>
              <a:ext cx="2809875" cy="162877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756794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987" y="609600"/>
            <a:ext cx="8582025" cy="578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457199" y="152400"/>
            <a:ext cx="8229600" cy="457200"/>
          </a:xfrm>
        </p:spPr>
        <p:txBody>
          <a:bodyPr>
            <a:normAutofit fontScale="90000"/>
          </a:bodyPr>
          <a:lstStyle/>
          <a:p>
            <a:r>
              <a:rPr lang="en-US" dirty="0" smtClean="0"/>
              <a:t>YouTube Videos and Comments</a:t>
            </a:r>
            <a:endParaRPr lang="en-US" dirty="0"/>
          </a:p>
        </p:txBody>
      </p:sp>
      <p:sp>
        <p:nvSpPr>
          <p:cNvPr id="3" name="Slide Number Placeholder 2"/>
          <p:cNvSpPr>
            <a:spLocks noGrp="1"/>
          </p:cNvSpPr>
          <p:nvPr>
            <p:ph type="sldNum" sz="quarter" idx="12"/>
          </p:nvPr>
        </p:nvSpPr>
        <p:spPr/>
        <p:txBody>
          <a:bodyPr/>
          <a:lstStyle/>
          <a:p>
            <a:fld id="{295008BC-DA31-4D19-837B-EFA4386B05F5}" type="slidenum">
              <a:rPr lang="en-US" smtClean="0"/>
              <a:pPr/>
              <a:t>19</a:t>
            </a:fld>
            <a:endParaRPr lang="en-US" dirty="0"/>
          </a:p>
        </p:txBody>
      </p:sp>
    </p:spTree>
    <p:extLst>
      <p:ext uri="{BB962C8B-B14F-4D97-AF65-F5344CB8AC3E}">
        <p14:creationId xmlns:p14="http://schemas.microsoft.com/office/powerpoint/2010/main" val="27916732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4" name="Slide Number Placeholder 3"/>
          <p:cNvSpPr>
            <a:spLocks noGrp="1"/>
          </p:cNvSpPr>
          <p:nvPr>
            <p:ph type="sldNum" sz="quarter" idx="12"/>
          </p:nvPr>
        </p:nvSpPr>
        <p:spPr/>
        <p:txBody>
          <a:bodyPr/>
          <a:lstStyle/>
          <a:p>
            <a:fld id="{295008BC-DA31-4D19-837B-EFA4386B05F5}" type="slidenum">
              <a:rPr lang="en-US" smtClean="0"/>
              <a:pPr/>
              <a:t>2</a:t>
            </a:fld>
            <a:endParaRPr lang="en-US" dirty="0"/>
          </a:p>
        </p:txBody>
      </p:sp>
      <p:sp>
        <p:nvSpPr>
          <p:cNvPr id="3" name="Content Placeholder 2"/>
          <p:cNvSpPr>
            <a:spLocks noGrp="1"/>
          </p:cNvSpPr>
          <p:nvPr>
            <p:ph sz="quarter" idx="1"/>
          </p:nvPr>
        </p:nvSpPr>
        <p:spPr/>
        <p:txBody>
          <a:bodyPr>
            <a:normAutofit/>
          </a:bodyPr>
          <a:lstStyle/>
          <a:p>
            <a:r>
              <a:rPr lang="en-US" dirty="0" smtClean="0"/>
              <a:t>Introduction to Social Media</a:t>
            </a:r>
          </a:p>
          <a:p>
            <a:r>
              <a:rPr lang="en-US" dirty="0" smtClean="0"/>
              <a:t>The Persian </a:t>
            </a:r>
            <a:r>
              <a:rPr lang="en-US" dirty="0"/>
              <a:t>Social Media environment</a:t>
            </a:r>
          </a:p>
          <a:p>
            <a:r>
              <a:rPr lang="en-US" dirty="0" smtClean="0"/>
              <a:t>Linguistic </a:t>
            </a:r>
            <a:r>
              <a:rPr lang="en-US" dirty="0"/>
              <a:t>and cultural content in Social </a:t>
            </a:r>
            <a:r>
              <a:rPr lang="en-US" dirty="0" smtClean="0"/>
              <a:t>Media</a:t>
            </a:r>
          </a:p>
          <a:p>
            <a:pPr lvl="1"/>
            <a:r>
              <a:rPr lang="en-US" dirty="0" smtClean="0"/>
              <a:t>Neologisms</a:t>
            </a:r>
          </a:p>
          <a:p>
            <a:pPr lvl="1"/>
            <a:r>
              <a:rPr lang="en-US" dirty="0" smtClean="0"/>
              <a:t>Rhetoric and Ideology</a:t>
            </a:r>
          </a:p>
          <a:p>
            <a:pPr lvl="1"/>
            <a:r>
              <a:rPr lang="en-US" dirty="0" smtClean="0"/>
              <a:t>Blogspeak</a:t>
            </a:r>
            <a:endParaRPr lang="en-US" dirty="0"/>
          </a:p>
          <a:p>
            <a:r>
              <a:rPr lang="en-US" dirty="0"/>
              <a:t>Tools for </a:t>
            </a:r>
            <a:r>
              <a:rPr lang="en-US" dirty="0" smtClean="0"/>
              <a:t>search and analysis</a:t>
            </a:r>
            <a:endParaRPr lang="en-US" dirty="0"/>
          </a:p>
          <a:p>
            <a:pPr marL="0" indent="0">
              <a:buNone/>
            </a:pPr>
            <a:endParaRPr lang="en-US" dirty="0" smtClean="0"/>
          </a:p>
          <a:p>
            <a:pPr lvl="1">
              <a:buNone/>
            </a:pP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95008BC-DA31-4D19-837B-EFA4386B05F5}" type="slidenum">
              <a:rPr lang="en-US" smtClean="0"/>
              <a:pPr/>
              <a:t>20</a:t>
            </a:fld>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738" y="1066800"/>
            <a:ext cx="8772525" cy="519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txBox="1">
            <a:spLocks/>
          </p:cNvSpPr>
          <p:nvPr/>
        </p:nvSpPr>
        <p:spPr>
          <a:xfrm>
            <a:off x="381000" y="304800"/>
            <a:ext cx="8229600" cy="457200"/>
          </a:xfrm>
          <a:prstGeom prst="rect">
            <a:avLst/>
          </a:prstGeom>
        </p:spPr>
        <p:txBody>
          <a:bodyPr>
            <a:normAutofit fontScale="90000" lnSpcReduction="20000"/>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en-US" dirty="0" smtClean="0"/>
              <a:t>YouTube Videos: Culture</a:t>
            </a:r>
            <a:endParaRPr lang="en-US" dirty="0"/>
          </a:p>
        </p:txBody>
      </p:sp>
    </p:spTree>
    <p:extLst>
      <p:ext uri="{BB962C8B-B14F-4D97-AF65-F5344CB8AC3E}">
        <p14:creationId xmlns:p14="http://schemas.microsoft.com/office/powerpoint/2010/main" val="19640221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Twitter Revolution?</a:t>
            </a:r>
            <a:endParaRPr lang="en-US" dirty="0"/>
          </a:p>
        </p:txBody>
      </p:sp>
      <p:sp>
        <p:nvSpPr>
          <p:cNvPr id="4" name="Slide Number Placeholder 3"/>
          <p:cNvSpPr>
            <a:spLocks noGrp="1"/>
          </p:cNvSpPr>
          <p:nvPr>
            <p:ph type="sldNum" sz="quarter" idx="10"/>
          </p:nvPr>
        </p:nvSpPr>
        <p:spPr/>
        <p:txBody>
          <a:bodyPr/>
          <a:lstStyle/>
          <a:p>
            <a:fld id="{CA538793-F95B-4CFC-9A87-DBAD57B24C1D}" type="slidenum">
              <a:rPr lang="en-US" smtClean="0"/>
              <a:pPr/>
              <a:t>21</a:t>
            </a:fld>
            <a:endParaRPr lang="en-US"/>
          </a:p>
        </p:txBody>
      </p:sp>
      <p:pic>
        <p:nvPicPr>
          <p:cNvPr id="2050" name="Picture 2"/>
          <p:cNvPicPr>
            <a:picLocks noChangeAspect="1" noChangeArrowheads="1"/>
          </p:cNvPicPr>
          <p:nvPr/>
        </p:nvPicPr>
        <p:blipFill>
          <a:blip r:embed="rId3" cstate="print"/>
          <a:srcRect/>
          <a:stretch>
            <a:fillRect/>
          </a:stretch>
        </p:blipFill>
        <p:spPr bwMode="auto">
          <a:xfrm>
            <a:off x="1676400" y="1066800"/>
            <a:ext cx="6648450" cy="5039525"/>
          </a:xfrm>
          <a:prstGeom prst="rect">
            <a:avLst/>
          </a:prstGeom>
          <a:noFill/>
          <a:ln w="9525">
            <a:noFill/>
            <a:miter lim="800000"/>
            <a:headEnd/>
            <a:tailEnd/>
          </a:ln>
        </p:spPr>
      </p:pic>
    </p:spTree>
    <p:extLst>
      <p:ext uri="{BB962C8B-B14F-4D97-AF65-F5344CB8AC3E}">
        <p14:creationId xmlns:p14="http://schemas.microsoft.com/office/powerpoint/2010/main" val="25910575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95008BC-DA31-4D19-837B-EFA4386B05F5}" type="slidenum">
              <a:rPr lang="en-US" smtClean="0"/>
              <a:pPr/>
              <a:t>22</a:t>
            </a:fld>
            <a:endParaRPr lang="en-US" dirty="0"/>
          </a:p>
        </p:txBody>
      </p:sp>
      <p:pic>
        <p:nvPicPr>
          <p:cNvPr id="6150" name="Picture 6" descr="http://beirutspring.com/blog/wp-content/uploads/2011/02/egypt-s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3083"/>
            <a:ext cx="2667000" cy="3368842"/>
          </a:xfrm>
          <a:prstGeom prst="rect">
            <a:avLst/>
          </a:prstGeom>
          <a:noFill/>
          <a:extLst>
            <a:ext uri="{909E8E84-426E-40DD-AFC4-6F175D3DCCD1}">
              <a14:hiddenFill xmlns:a14="http://schemas.microsoft.com/office/drawing/2010/main">
                <a:solidFill>
                  <a:srgbClr val="FFFFFF"/>
                </a:solidFill>
              </a14:hiddenFill>
            </a:ext>
          </a:extLst>
        </p:spPr>
      </p:pic>
      <p:pic>
        <p:nvPicPr>
          <p:cNvPr id="6160" name="Picture 16" descr="https://encrypted-tbn0.google.com/images?q=tbn:ANd9GcSrpEI3SWrieRplLRnPB1pK_kI81VZdrnkTKXQTuHQNz_IZDiX-k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608609"/>
            <a:ext cx="1866900" cy="2447926"/>
          </a:xfrm>
          <a:prstGeom prst="rect">
            <a:avLst/>
          </a:prstGeom>
          <a:noFill/>
          <a:extLst>
            <a:ext uri="{909E8E84-426E-40DD-AFC4-6F175D3DCCD1}">
              <a14:hiddenFill xmlns:a14="http://schemas.microsoft.com/office/drawing/2010/main">
                <a:solidFill>
                  <a:srgbClr val="FFFFFF"/>
                </a:solidFill>
              </a14:hiddenFill>
            </a:ext>
          </a:extLst>
        </p:spPr>
      </p:pic>
      <p:pic>
        <p:nvPicPr>
          <p:cNvPr id="6164" name="Picture 20" descr="https://encrypted-tbn2.google.com/images?q=tbn:ANd9GcSPvKJQVKs9RvQICUPdDCmr3r-_tZQI1J_EIOjYcocLFWPYgQZLu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4753" y="457200"/>
            <a:ext cx="2466975" cy="184785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jpmedia.com/hooklineandthinker/wp-content/uploads/2010/01/421px-Fis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0902" y="608609"/>
            <a:ext cx="1803851" cy="169644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Posted by Daniel Kurtzman">
            <a:hlinkClick r:id="rId7"/>
          </p:cNvPr>
          <p:cNvPicPr>
            <a:picLocks noChangeAspect="1" noChangeArrowheads="1"/>
          </p:cNvPicPr>
          <p:nvPr/>
        </p:nvPicPr>
        <p:blipFill>
          <a:blip r:embed="rId8" cstate="print"/>
          <a:srcRect/>
          <a:stretch>
            <a:fillRect/>
          </a:stretch>
        </p:blipFill>
        <p:spPr bwMode="auto">
          <a:xfrm>
            <a:off x="5143500" y="3505200"/>
            <a:ext cx="3886200" cy="2541576"/>
          </a:xfrm>
          <a:prstGeom prst="rect">
            <a:avLst/>
          </a:prstGeom>
          <a:noFill/>
        </p:spPr>
      </p:pic>
      <p:pic>
        <p:nvPicPr>
          <p:cNvPr id="15" name="Picture 4" descr="http://25.media.tumblr.com/tumblr_lh1b8elj0h1qhpoa0o1_500.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2604263"/>
            <a:ext cx="4388238" cy="3352614"/>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http://www.inquisitr.com/wp-content/coletoon.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62200" y="914400"/>
            <a:ext cx="4895850" cy="3951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465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95008BC-DA31-4D19-837B-EFA4386B05F5}" type="slidenum">
              <a:rPr lang="en-US" smtClean="0"/>
              <a:pPr/>
              <a:t>23</a:t>
            </a:fld>
            <a:endParaRPr lang="en-US" dirty="0"/>
          </a:p>
        </p:txBody>
      </p:sp>
      <p:pic>
        <p:nvPicPr>
          <p:cNvPr id="8" name="Picture 4" descr="http://www.sexysocialmedia.com/wp-content/uploads/2009/06/revtwe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 y="205507"/>
            <a:ext cx="4762500" cy="29432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gvisionaries.files.wordpress.com/2011/03/social-media-revolution.jpg?w=5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154828"/>
            <a:ext cx="4267200" cy="32004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https://encrypted-tbn1.google.com/images?q=tbn:ANd9GcSklrCBNcoRXjArpGZm1VMbaK3O-VYCyIQuXdNKsC_r4TOxYHbaz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657600"/>
            <a:ext cx="2971800" cy="249873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http://www.narconews.com/images/Egypt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8408" y="205507"/>
            <a:ext cx="3819525" cy="3276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04813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1905000"/>
            <a:ext cx="8229600" cy="914400"/>
          </a:xfrm>
        </p:spPr>
        <p:txBody>
          <a:bodyPr/>
          <a:lstStyle/>
          <a:p>
            <a:r>
              <a:rPr lang="en-US" dirty="0" smtClean="0"/>
              <a:t>www.twitter.com</a:t>
            </a:r>
            <a:endParaRPr lang="en-US" dirty="0"/>
          </a:p>
        </p:txBody>
      </p:sp>
      <p:sp>
        <p:nvSpPr>
          <p:cNvPr id="2" name="Slide Number Placeholder 1"/>
          <p:cNvSpPr>
            <a:spLocks noGrp="1"/>
          </p:cNvSpPr>
          <p:nvPr>
            <p:ph type="sldNum" sz="quarter" idx="12"/>
          </p:nvPr>
        </p:nvSpPr>
        <p:spPr/>
        <p:txBody>
          <a:bodyPr/>
          <a:lstStyle/>
          <a:p>
            <a:fld id="{295008BC-DA31-4D19-837B-EFA4386B05F5}" type="slidenum">
              <a:rPr lang="en-US" smtClean="0"/>
              <a:pPr/>
              <a:t>24</a:t>
            </a:fld>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0090" y="1295400"/>
            <a:ext cx="30861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2"/>
          <p:cNvSpPr txBox="1">
            <a:spLocks/>
          </p:cNvSpPr>
          <p:nvPr/>
        </p:nvSpPr>
        <p:spPr>
          <a:xfrm>
            <a:off x="228600" y="2833901"/>
            <a:ext cx="8229600" cy="9144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r>
              <a:rPr lang="fa-IR" sz="4400" b="1" dirty="0" smtClean="0">
                <a:solidFill>
                  <a:srgbClr val="00B0F0"/>
                </a:solidFill>
              </a:rPr>
              <a:t>توییتر</a:t>
            </a:r>
            <a:endParaRPr lang="en-US" sz="4400" b="1" dirty="0">
              <a:solidFill>
                <a:srgbClr val="00B0F0"/>
              </a:solidFill>
            </a:endParaRPr>
          </a:p>
        </p:txBody>
      </p:sp>
      <p:sp>
        <p:nvSpPr>
          <p:cNvPr id="7" name="Content Placeholder 2"/>
          <p:cNvSpPr txBox="1">
            <a:spLocks/>
          </p:cNvSpPr>
          <p:nvPr/>
        </p:nvSpPr>
        <p:spPr>
          <a:xfrm>
            <a:off x="533400" y="4038600"/>
            <a:ext cx="8229600" cy="2133600"/>
          </a:xfrm>
          <a:prstGeom prst="rect">
            <a:avLst/>
          </a:prstGeom>
        </p:spPr>
        <p:txBody>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sz="2400" dirty="0" smtClean="0"/>
              <a:t>Twitter allows for fast-paced sharing of information on a topic</a:t>
            </a:r>
          </a:p>
          <a:p>
            <a:r>
              <a:rPr lang="en-US" sz="2400" dirty="0" smtClean="0"/>
              <a:t># </a:t>
            </a:r>
            <a:r>
              <a:rPr lang="en-US" sz="2400" dirty="0"/>
              <a:t>(</a:t>
            </a:r>
            <a:r>
              <a:rPr lang="en-US" sz="2400" dirty="0" err="1"/>
              <a:t>hashtag</a:t>
            </a:r>
            <a:r>
              <a:rPr lang="en-US" sz="2400" dirty="0"/>
              <a:t>) indicates the topic of the thread (e.g., #jan25 for Egypt, #</a:t>
            </a:r>
            <a:r>
              <a:rPr lang="en-US" sz="2400" dirty="0" err="1" smtClean="0"/>
              <a:t>iranelections</a:t>
            </a:r>
            <a:r>
              <a:rPr lang="en-US" sz="2400" dirty="0" smtClean="0"/>
              <a:t>)</a:t>
            </a:r>
          </a:p>
          <a:p>
            <a:r>
              <a:rPr lang="en-US" sz="2400" dirty="0" smtClean="0"/>
              <a:t>Messages are only 140 characters long</a:t>
            </a:r>
          </a:p>
          <a:p>
            <a:r>
              <a:rPr lang="en-US" sz="2400" dirty="0" smtClean="0"/>
              <a:t>RT means the message was “re-tweeted” or forwarded</a:t>
            </a:r>
            <a:endParaRPr lang="en-US" sz="2400" dirty="0"/>
          </a:p>
        </p:txBody>
      </p:sp>
    </p:spTree>
    <p:extLst>
      <p:ext uri="{BB962C8B-B14F-4D97-AF65-F5344CB8AC3E}">
        <p14:creationId xmlns:p14="http://schemas.microsoft.com/office/powerpoint/2010/main" val="35702522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A538793-F95B-4CFC-9A87-DBAD57B24C1D}" type="slidenum">
              <a:rPr lang="en-US" smtClean="0"/>
              <a:pPr/>
              <a:t>25</a:t>
            </a:fld>
            <a:endParaRPr lang="en-US"/>
          </a:p>
        </p:txBody>
      </p:sp>
      <p:pic>
        <p:nvPicPr>
          <p:cNvPr id="7170" name="Picture 2"/>
          <p:cNvPicPr>
            <a:picLocks noChangeAspect="1" noChangeArrowheads="1"/>
          </p:cNvPicPr>
          <p:nvPr/>
        </p:nvPicPr>
        <p:blipFill>
          <a:blip r:embed="rId3" cstate="print"/>
          <a:srcRect/>
          <a:stretch>
            <a:fillRect/>
          </a:stretch>
        </p:blipFill>
        <p:spPr bwMode="auto">
          <a:xfrm>
            <a:off x="1219200" y="498033"/>
            <a:ext cx="6248400" cy="5826567"/>
          </a:xfrm>
          <a:prstGeom prst="rect">
            <a:avLst/>
          </a:prstGeom>
          <a:noFill/>
          <a:ln w="9525">
            <a:noFill/>
            <a:miter lim="800000"/>
            <a:headEnd/>
            <a:tailEnd/>
          </a:ln>
        </p:spPr>
      </p:pic>
      <p:sp>
        <p:nvSpPr>
          <p:cNvPr id="2" name="TextBox 1"/>
          <p:cNvSpPr txBox="1"/>
          <p:nvPr/>
        </p:nvSpPr>
        <p:spPr>
          <a:xfrm>
            <a:off x="76200" y="26908"/>
            <a:ext cx="3657600" cy="369332"/>
          </a:xfrm>
          <a:prstGeom prst="rect">
            <a:avLst/>
          </a:prstGeom>
          <a:noFill/>
        </p:spPr>
        <p:txBody>
          <a:bodyPr wrap="square" rtlCol="0">
            <a:spAutoFit/>
          </a:bodyPr>
          <a:lstStyle/>
          <a:p>
            <a:r>
              <a:rPr lang="en-US" b="1" dirty="0" smtClean="0">
                <a:solidFill>
                  <a:srgbClr val="C00000"/>
                </a:solidFill>
              </a:rPr>
              <a:t>#</a:t>
            </a:r>
            <a:r>
              <a:rPr lang="en-US" b="1" dirty="0" err="1" smtClean="0">
                <a:solidFill>
                  <a:srgbClr val="C00000"/>
                </a:solidFill>
              </a:rPr>
              <a:t>iranelection</a:t>
            </a:r>
            <a:r>
              <a:rPr lang="en-US" b="1" dirty="0" smtClean="0">
                <a:solidFill>
                  <a:srgbClr val="C00000"/>
                </a:solidFill>
              </a:rPr>
              <a:t> sample tweets</a:t>
            </a:r>
            <a:endParaRPr lang="en-US" b="1" dirty="0">
              <a:solidFill>
                <a:srgbClr val="C00000"/>
              </a:solidFill>
            </a:endParaRPr>
          </a:p>
        </p:txBody>
      </p:sp>
    </p:spTree>
    <p:extLst>
      <p:ext uri="{BB962C8B-B14F-4D97-AF65-F5344CB8AC3E}">
        <p14:creationId xmlns:p14="http://schemas.microsoft.com/office/powerpoint/2010/main" val="33441197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95008BC-DA31-4D19-837B-EFA4386B05F5}" type="slidenum">
              <a:rPr lang="en-US" smtClean="0"/>
              <a:pPr/>
              <a:t>26</a:t>
            </a:fld>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 y="1066800"/>
            <a:ext cx="9067800" cy="522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2"/>
          <p:cNvSpPr txBox="1">
            <a:spLocks/>
          </p:cNvSpPr>
          <p:nvPr/>
        </p:nvSpPr>
        <p:spPr>
          <a:xfrm>
            <a:off x="51816" y="152400"/>
            <a:ext cx="8939784" cy="914400"/>
          </a:xfrm>
          <a:prstGeom prst="rect">
            <a:avLst/>
          </a:prstGeom>
        </p:spPr>
        <p:txBody>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en-US" sz="2400" dirty="0" smtClean="0"/>
              <a:t>Example of a popular “</a:t>
            </a:r>
            <a:r>
              <a:rPr lang="en-US" sz="2400" dirty="0" err="1" smtClean="0"/>
              <a:t>tweep</a:t>
            </a:r>
            <a:r>
              <a:rPr lang="en-US" sz="2400" dirty="0" smtClean="0"/>
              <a:t>” or “</a:t>
            </a:r>
            <a:r>
              <a:rPr lang="en-US" sz="2400" dirty="0" err="1" smtClean="0"/>
              <a:t>twitterer</a:t>
            </a:r>
            <a:r>
              <a:rPr lang="en-US" sz="2400" dirty="0" smtClean="0"/>
              <a:t>” on Iran-related threads</a:t>
            </a:r>
            <a:endParaRPr lang="en-US" sz="2400" dirty="0"/>
          </a:p>
        </p:txBody>
      </p:sp>
    </p:spTree>
    <p:extLst>
      <p:ext uri="{BB962C8B-B14F-4D97-AF65-F5344CB8AC3E}">
        <p14:creationId xmlns:p14="http://schemas.microsoft.com/office/powerpoint/2010/main" val="37217826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95008BC-DA31-4D19-837B-EFA4386B05F5}" type="slidenum">
              <a:rPr lang="en-US" smtClean="0"/>
              <a:pPr/>
              <a:t>27</a:t>
            </a:fld>
            <a:endParaRPr lang="en-US"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219200"/>
            <a:ext cx="9143999"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2"/>
          <p:cNvSpPr txBox="1">
            <a:spLocks/>
          </p:cNvSpPr>
          <p:nvPr/>
        </p:nvSpPr>
        <p:spPr>
          <a:xfrm>
            <a:off x="51816" y="152400"/>
            <a:ext cx="8939784" cy="914400"/>
          </a:xfrm>
          <a:prstGeom prst="rect">
            <a:avLst/>
          </a:prstGeom>
        </p:spPr>
        <p:txBody>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en-US" sz="2400" dirty="0" err="1" smtClean="0"/>
              <a:t>Trendsmap</a:t>
            </a:r>
            <a:r>
              <a:rPr lang="en-US" sz="2400" dirty="0" smtClean="0"/>
              <a:t> allows you to see what the main topics are in a geographic area</a:t>
            </a:r>
            <a:endParaRPr lang="en-US" sz="2400" dirty="0"/>
          </a:p>
        </p:txBody>
      </p:sp>
    </p:spTree>
    <p:extLst>
      <p:ext uri="{BB962C8B-B14F-4D97-AF65-F5344CB8AC3E}">
        <p14:creationId xmlns:p14="http://schemas.microsoft.com/office/powerpoint/2010/main" val="3262946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95008BC-DA31-4D19-837B-EFA4386B05F5}" type="slidenum">
              <a:rPr lang="en-US" smtClean="0"/>
              <a:pPr/>
              <a:t>28</a:t>
            </a:fld>
            <a:endParaRPr lang="en-US" dirty="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910" y="304800"/>
            <a:ext cx="8991600" cy="5757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2"/>
          <p:cNvSpPr txBox="1">
            <a:spLocks/>
          </p:cNvSpPr>
          <p:nvPr/>
        </p:nvSpPr>
        <p:spPr>
          <a:xfrm>
            <a:off x="5867400" y="76200"/>
            <a:ext cx="3200400" cy="914400"/>
          </a:xfrm>
          <a:prstGeom prst="rect">
            <a:avLst/>
          </a:prstGeom>
        </p:spPr>
        <p:txBody>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en-US" sz="2400" dirty="0" smtClean="0"/>
              <a:t>Search for tweets on a specific topic and see the timeline</a:t>
            </a:r>
            <a:endParaRPr lang="en-US" sz="2400" dirty="0"/>
          </a:p>
        </p:txBody>
      </p:sp>
    </p:spTree>
    <p:extLst>
      <p:ext uri="{BB962C8B-B14F-4D97-AF65-F5344CB8AC3E}">
        <p14:creationId xmlns:p14="http://schemas.microsoft.com/office/powerpoint/2010/main" val="4037024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385EAEB-546A-4E88-B145-1FAD9C408165}" type="slidenum">
              <a:rPr lang="en-US" smtClean="0"/>
              <a:pPr/>
              <a:t>29</a:t>
            </a:fld>
            <a:endParaRPr lang="en-US"/>
          </a:p>
        </p:txBody>
      </p:sp>
      <p:pic>
        <p:nvPicPr>
          <p:cNvPr id="5" name="Picture 5"/>
          <p:cNvPicPr>
            <a:picLocks noChangeAspect="1" noChangeArrowheads="1"/>
          </p:cNvPicPr>
          <p:nvPr/>
        </p:nvPicPr>
        <p:blipFill>
          <a:blip r:embed="rId3" cstate="print"/>
          <a:srcRect/>
          <a:stretch>
            <a:fillRect/>
          </a:stretch>
        </p:blipFill>
        <p:spPr bwMode="auto">
          <a:xfrm>
            <a:off x="914400" y="210717"/>
            <a:ext cx="7162800" cy="6146323"/>
          </a:xfrm>
          <a:prstGeom prst="rect">
            <a:avLst/>
          </a:prstGeom>
          <a:noFill/>
          <a:ln w="9525">
            <a:noFill/>
            <a:miter lim="800000"/>
            <a:headEnd/>
            <a:tailEnd/>
          </a:ln>
          <a:effectLst/>
        </p:spPr>
      </p:pic>
      <p:sp>
        <p:nvSpPr>
          <p:cNvPr id="7" name="Title 7"/>
          <p:cNvSpPr txBox="1">
            <a:spLocks/>
          </p:cNvSpPr>
          <p:nvPr/>
        </p:nvSpPr>
        <p:spPr>
          <a:xfrm>
            <a:off x="92438" y="6494882"/>
            <a:ext cx="6613162" cy="363118"/>
          </a:xfrm>
          <a:prstGeom prst="rect">
            <a:avLst/>
          </a:prstGeom>
        </p:spPr>
        <p:txBody>
          <a:bodyPr vert="horz" lIns="91440" tIns="45720" rIns="91440" bIns="45720" rtlCol="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1" u="none" strike="noStrike" kern="0" cap="none" spc="0" normalizeH="0" baseline="0" noProof="0" dirty="0" err="1" smtClean="0">
                <a:ln>
                  <a:noFill/>
                </a:ln>
                <a:solidFill>
                  <a:schemeClr val="tx2"/>
                </a:solidFill>
                <a:effectLst/>
                <a:uLnTx/>
                <a:uFillTx/>
                <a:latin typeface="+mn-lt"/>
                <a:ea typeface="+mj-ea"/>
                <a:cs typeface="+mj-cs"/>
              </a:rPr>
              <a:t>Berkman</a:t>
            </a:r>
            <a:r>
              <a:rPr kumimoji="0" lang="en-US" sz="1600" b="1" i="1" u="none" strike="noStrike" kern="0" cap="none" spc="0" normalizeH="0" baseline="0" noProof="0" dirty="0" smtClean="0">
                <a:ln>
                  <a:noFill/>
                </a:ln>
                <a:solidFill>
                  <a:schemeClr val="tx2"/>
                </a:solidFill>
                <a:effectLst/>
                <a:uLnTx/>
                <a:uFillTx/>
                <a:latin typeface="+mn-lt"/>
                <a:ea typeface="+mj-ea"/>
                <a:cs typeface="+mj-cs"/>
              </a:rPr>
              <a:t> Center for Internet and Society</a:t>
            </a:r>
            <a:r>
              <a:rPr kumimoji="0" lang="en-US" sz="1600" b="1" i="1" u="none" strike="noStrike" kern="0" cap="none" spc="0" normalizeH="0" noProof="0" dirty="0" smtClean="0">
                <a:ln>
                  <a:noFill/>
                </a:ln>
                <a:solidFill>
                  <a:schemeClr val="tx2"/>
                </a:solidFill>
                <a:effectLst/>
                <a:uLnTx/>
                <a:uFillTx/>
                <a:latin typeface="+mn-lt"/>
                <a:ea typeface="+mj-ea"/>
                <a:cs typeface="+mj-cs"/>
              </a:rPr>
              <a:t> at </a:t>
            </a:r>
            <a:r>
              <a:rPr kumimoji="0" lang="en-US" sz="1600" b="1" i="1" u="none" strike="noStrike" kern="0" cap="none" spc="0" normalizeH="0" baseline="0" noProof="0" dirty="0" smtClean="0">
                <a:ln>
                  <a:noFill/>
                </a:ln>
                <a:solidFill>
                  <a:schemeClr val="tx2"/>
                </a:solidFill>
                <a:effectLst/>
                <a:uLnTx/>
                <a:uFillTx/>
                <a:latin typeface="+mn-lt"/>
                <a:ea typeface="+mj-ea"/>
                <a:cs typeface="+mj-cs"/>
              </a:rPr>
              <a:t>Harvard Univ</a:t>
            </a:r>
            <a:r>
              <a:rPr lang="en-US" sz="1600" b="1" i="1" kern="0" dirty="0" err="1" smtClean="0">
                <a:solidFill>
                  <a:schemeClr val="tx2"/>
                </a:solidFill>
                <a:latin typeface="+mn-lt"/>
                <a:ea typeface="+mj-ea"/>
                <a:cs typeface="+mj-cs"/>
              </a:rPr>
              <a:t>ersity</a:t>
            </a:r>
            <a:r>
              <a:rPr kumimoji="0" lang="en-US" sz="1600" b="1" i="1" u="none" strike="noStrike" kern="0" cap="none" spc="0" normalizeH="0" baseline="0" noProof="0" dirty="0" smtClean="0">
                <a:ln>
                  <a:noFill/>
                </a:ln>
                <a:solidFill>
                  <a:schemeClr val="tx2"/>
                </a:solidFill>
                <a:effectLst/>
                <a:uLnTx/>
                <a:uFillTx/>
                <a:latin typeface="+mn-lt"/>
                <a:ea typeface="+mj-ea"/>
                <a:cs typeface="+mj-cs"/>
              </a:rPr>
              <a:t> </a:t>
            </a:r>
            <a:endParaRPr kumimoji="0" lang="en-US" sz="1600" b="1" i="1" u="none" strike="noStrike" kern="0" cap="none" spc="0" normalizeH="0" baseline="0" noProof="0" dirty="0">
              <a:ln>
                <a:noFill/>
              </a:ln>
              <a:solidFill>
                <a:schemeClr val="tx2"/>
              </a:solidFill>
              <a:effectLst/>
              <a:uLnTx/>
              <a:uFillTx/>
              <a:latin typeface="+mn-lt"/>
              <a:ea typeface="+mj-ea"/>
              <a:cs typeface="+mj-cs"/>
            </a:endParaRPr>
          </a:p>
        </p:txBody>
      </p:sp>
      <p:sp>
        <p:nvSpPr>
          <p:cNvPr id="6" name="TextBox 5"/>
          <p:cNvSpPr txBox="1"/>
          <p:nvPr/>
        </p:nvSpPr>
        <p:spPr>
          <a:xfrm>
            <a:off x="2690271" y="226736"/>
            <a:ext cx="4080604" cy="461665"/>
          </a:xfrm>
          <a:prstGeom prst="rect">
            <a:avLst/>
          </a:prstGeom>
          <a:noFill/>
        </p:spPr>
        <p:txBody>
          <a:bodyPr wrap="none" rtlCol="0">
            <a:spAutoFit/>
          </a:bodyPr>
          <a:lstStyle/>
          <a:p>
            <a:r>
              <a:rPr lang="en-US" sz="2400" dirty="0" smtClean="0">
                <a:solidFill>
                  <a:schemeClr val="accent5"/>
                </a:solidFill>
              </a:rPr>
              <a:t>Map of the Iranian Blogosphere</a:t>
            </a:r>
            <a:endParaRPr lang="en-US" sz="2400" dirty="0">
              <a:solidFill>
                <a:schemeClr val="accent5"/>
              </a:solidFill>
            </a:endParaRPr>
          </a:p>
        </p:txBody>
      </p:sp>
    </p:spTree>
    <p:extLst>
      <p:ext uri="{BB962C8B-B14F-4D97-AF65-F5344CB8AC3E}">
        <p14:creationId xmlns:p14="http://schemas.microsoft.com/office/powerpoint/2010/main" val="883116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Social Media</a:t>
            </a:r>
            <a:endParaRPr lang="en-US" dirty="0"/>
          </a:p>
        </p:txBody>
      </p:sp>
      <p:sp>
        <p:nvSpPr>
          <p:cNvPr id="3" name="Slide Number Placeholder 2"/>
          <p:cNvSpPr>
            <a:spLocks noGrp="1"/>
          </p:cNvSpPr>
          <p:nvPr>
            <p:ph type="sldNum" sz="quarter" idx="12"/>
          </p:nvPr>
        </p:nvSpPr>
        <p:spPr/>
        <p:txBody>
          <a:bodyPr/>
          <a:lstStyle/>
          <a:p>
            <a:fld id="{295008BC-DA31-4D19-837B-EFA4386B05F5}"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Blog </a:t>
            </a:r>
            <a:r>
              <a:rPr lang="en-US" dirty="0" smtClean="0"/>
              <a:t>and </a:t>
            </a:r>
            <a:r>
              <a:rPr lang="en-US" dirty="0" smtClean="0"/>
              <a:t>Forum Discussions </a:t>
            </a:r>
            <a:endParaRPr lang="en-US" dirty="0"/>
          </a:p>
        </p:txBody>
      </p:sp>
      <p:sp>
        <p:nvSpPr>
          <p:cNvPr id="2" name="Slide Number Placeholder 1"/>
          <p:cNvSpPr>
            <a:spLocks noGrp="1"/>
          </p:cNvSpPr>
          <p:nvPr>
            <p:ph type="sldNum" sz="quarter" idx="12"/>
          </p:nvPr>
        </p:nvSpPr>
        <p:spPr/>
        <p:txBody>
          <a:bodyPr/>
          <a:lstStyle/>
          <a:p>
            <a:fld id="{295008BC-DA31-4D19-837B-EFA4386B05F5}" type="slidenum">
              <a:rPr lang="en-US" smtClean="0"/>
              <a:pPr/>
              <a:t>30</a:t>
            </a:fld>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6676" y="1104900"/>
            <a:ext cx="6352550" cy="270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7153" y="3962400"/>
            <a:ext cx="7439025"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Grp="1" noChangeAspect="1" noChangeArrowheads="1"/>
          </p:cNvPicPr>
          <p:nvPr>
            <p:ph sz="quarter" idx="1"/>
          </p:nvPr>
        </p:nvPicPr>
        <p:blipFill>
          <a:blip r:embed="rId5">
            <a:extLst>
              <a:ext uri="{28A0092B-C50C-407E-A947-70E740481C1C}">
                <a14:useLocalDpi xmlns:a14="http://schemas.microsoft.com/office/drawing/2010/main" val="0"/>
              </a:ext>
            </a:extLst>
          </a:blip>
          <a:srcRect/>
          <a:stretch>
            <a:fillRect/>
          </a:stretch>
        </p:blipFill>
        <p:spPr bwMode="auto">
          <a:xfrm>
            <a:off x="10151" y="1295400"/>
            <a:ext cx="2676525" cy="170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49615" y="5437632"/>
            <a:ext cx="61341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7320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Linguistics and Culture</a:t>
            </a:r>
            <a:endParaRPr lang="en-US" dirty="0"/>
          </a:p>
        </p:txBody>
      </p:sp>
      <p:sp>
        <p:nvSpPr>
          <p:cNvPr id="3" name="Slide Number Placeholder 2"/>
          <p:cNvSpPr>
            <a:spLocks noGrp="1"/>
          </p:cNvSpPr>
          <p:nvPr>
            <p:ph type="sldNum" sz="quarter" idx="12"/>
          </p:nvPr>
        </p:nvSpPr>
        <p:spPr/>
        <p:txBody>
          <a:bodyPr/>
          <a:lstStyle/>
          <a:p>
            <a:fld id="{295008BC-DA31-4D19-837B-EFA4386B05F5}" type="slidenum">
              <a:rPr lang="en-US" smtClean="0"/>
              <a:pPr/>
              <a:t>31</a:t>
            </a:fld>
            <a:endParaRPr lang="en-US" dirty="0"/>
          </a:p>
        </p:txBody>
      </p:sp>
    </p:spTree>
    <p:extLst>
      <p:ext uri="{BB962C8B-B14F-4D97-AF65-F5344CB8AC3E}">
        <p14:creationId xmlns:p14="http://schemas.microsoft.com/office/powerpoint/2010/main" val="2687161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ساندیس‌خوران</a:t>
            </a:r>
            <a:endParaRPr lang="en-US" dirty="0"/>
          </a:p>
        </p:txBody>
      </p:sp>
      <p:sp>
        <p:nvSpPr>
          <p:cNvPr id="3" name="Slide Number Placeholder 2"/>
          <p:cNvSpPr>
            <a:spLocks noGrp="1"/>
          </p:cNvSpPr>
          <p:nvPr>
            <p:ph type="sldNum" sz="quarter" idx="12"/>
          </p:nvPr>
        </p:nvSpPr>
        <p:spPr/>
        <p:txBody>
          <a:bodyPr/>
          <a:lstStyle/>
          <a:p>
            <a:fld id="{295008BC-DA31-4D19-837B-EFA4386B05F5}" type="slidenum">
              <a:rPr lang="en-US" smtClean="0"/>
              <a:pPr/>
              <a:t>32</a:t>
            </a:fld>
            <a:endParaRPr lang="en-US" dirty="0"/>
          </a:p>
        </p:txBody>
      </p:sp>
      <p:pic>
        <p:nvPicPr>
          <p:cNvPr id="10242" name="Picture 2" descr="http://www.ahestan.ir/wp-content/uploads/2010/04/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990725"/>
            <a:ext cx="6524625" cy="4257675"/>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090" y="228600"/>
            <a:ext cx="8496300"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946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barn(inVertical)">
                                      <p:cBhvr>
                                        <p:cTn id="7" dur="5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encrypted-tbn0.google.com/images?q=tbn:ANd9GcQwL-KB4BWpn8vKu0JubYdCTafFwun1yN_CVXRUF_VTYd6Yiw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7617" y="1700013"/>
            <a:ext cx="2381250" cy="192405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4572000" y="2438697"/>
            <a:ext cx="2152650" cy="2124075"/>
            <a:chOff x="4351782" y="2590800"/>
            <a:chExt cx="2152650" cy="2124075"/>
          </a:xfrm>
        </p:grpSpPr>
        <p:pic>
          <p:nvPicPr>
            <p:cNvPr id="13316" name="Picture 4" descr="https://encrypted-tbn1.google.com/images?q=tbn:ANd9GcTl5c6pgOcv6figtE4veSsrE20wuKlK-Pqc6Qmn8zgl3ti31tjH-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1782" y="2590800"/>
              <a:ext cx="2152650" cy="212407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905277" y="3500735"/>
              <a:ext cx="962123" cy="461665"/>
            </a:xfrm>
            <a:prstGeom prst="rect">
              <a:avLst/>
            </a:prstGeom>
            <a:noFill/>
          </p:spPr>
          <p:txBody>
            <a:bodyPr wrap="none" rtlCol="0">
              <a:spAutoFit/>
            </a:bodyPr>
            <a:lstStyle/>
            <a:p>
              <a:r>
                <a:rPr lang="fa-IR" sz="2400" b="1" dirty="0" smtClean="0">
                  <a:solidFill>
                    <a:schemeClr val="accent2">
                      <a:lumMod val="50000"/>
                    </a:schemeClr>
                  </a:solidFill>
                </a:rPr>
                <a:t>مرورگر</a:t>
              </a:r>
              <a:endParaRPr lang="en-US" sz="2400" b="1" dirty="0">
                <a:solidFill>
                  <a:schemeClr val="accent2">
                    <a:lumMod val="50000"/>
                  </a:schemeClr>
                </a:solidFill>
              </a:endParaRPr>
            </a:p>
          </p:txBody>
        </p:sp>
      </p:grpSp>
      <p:sp>
        <p:nvSpPr>
          <p:cNvPr id="2" name="Title 1"/>
          <p:cNvSpPr>
            <a:spLocks noGrp="1"/>
          </p:cNvSpPr>
          <p:nvPr>
            <p:ph type="title"/>
          </p:nvPr>
        </p:nvSpPr>
        <p:spPr/>
        <p:txBody>
          <a:bodyPr/>
          <a:lstStyle/>
          <a:p>
            <a:r>
              <a:rPr lang="en-US" dirty="0" smtClean="0"/>
              <a:t>Neologisms: Newly Created Words</a:t>
            </a:r>
            <a:endParaRPr lang="en-US" dirty="0"/>
          </a:p>
        </p:txBody>
      </p:sp>
      <p:sp>
        <p:nvSpPr>
          <p:cNvPr id="3" name="Slide Number Placeholder 2"/>
          <p:cNvSpPr>
            <a:spLocks noGrp="1"/>
          </p:cNvSpPr>
          <p:nvPr>
            <p:ph type="sldNum" sz="quarter" idx="12"/>
          </p:nvPr>
        </p:nvSpPr>
        <p:spPr/>
        <p:txBody>
          <a:bodyPr/>
          <a:lstStyle/>
          <a:p>
            <a:fld id="{295008BC-DA31-4D19-837B-EFA4386B05F5}" type="slidenum">
              <a:rPr lang="en-US" smtClean="0"/>
              <a:pPr/>
              <a:t>33</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482717908"/>
              </p:ext>
            </p:extLst>
          </p:nvPr>
        </p:nvGraphicFramePr>
        <p:xfrm>
          <a:off x="304800" y="1295400"/>
          <a:ext cx="1219200" cy="4176519"/>
        </p:xfrm>
        <a:graphic>
          <a:graphicData uri="http://schemas.openxmlformats.org/drawingml/2006/table">
            <a:tbl>
              <a:tblPr firstRow="1" bandRow="1">
                <a:tableStyleId>{00A15C55-8517-42AA-B614-E9B94910E393}</a:tableStyleId>
              </a:tblPr>
              <a:tblGrid>
                <a:gridCol w="1219200"/>
              </a:tblGrid>
              <a:tr h="464765">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a-IR" sz="1800" b="0" dirty="0" smtClean="0">
                          <a:solidFill>
                            <a:schemeClr val="tx1"/>
                          </a:solidFill>
                        </a:rPr>
                        <a:t>راهکار</a:t>
                      </a:r>
                      <a:endParaRPr lang="en-US" sz="1800" b="0" dirty="0" smtClean="0">
                        <a:solidFill>
                          <a:schemeClr val="tx1"/>
                        </a:solidFill>
                      </a:endParaRPr>
                    </a:p>
                  </a:txBody>
                  <a:tcPr>
                    <a:noFill/>
                  </a:tcPr>
                </a:tc>
              </a:tr>
              <a:tr h="464765">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ar-SA" sz="1800" dirty="0" smtClean="0">
                          <a:solidFill>
                            <a:schemeClr val="accent2">
                              <a:lumMod val="75000"/>
                            </a:schemeClr>
                          </a:solidFill>
                        </a:rPr>
                        <a:t>تلفن همراه</a:t>
                      </a:r>
                      <a:endParaRPr lang="en-US" sz="1800" dirty="0" smtClean="0">
                        <a:solidFill>
                          <a:schemeClr val="accent2">
                            <a:lumMod val="75000"/>
                          </a:schemeClr>
                        </a:solidFill>
                      </a:endParaRPr>
                    </a:p>
                  </a:txBody>
                  <a:tcPr>
                    <a:noFill/>
                  </a:tcPr>
                </a:tc>
              </a:tr>
              <a:tr h="464765">
                <a:tc>
                  <a:txBody>
                    <a:bodyPr/>
                    <a:lstStyle/>
                    <a:p>
                      <a:pPr algn="r"/>
                      <a:r>
                        <a:rPr lang="ar-SA" sz="1800" dirty="0" smtClean="0">
                          <a:solidFill>
                            <a:schemeClr val="accent2">
                              <a:lumMod val="75000"/>
                            </a:schemeClr>
                          </a:solidFill>
                        </a:rPr>
                        <a:t>موبایل</a:t>
                      </a:r>
                      <a:endParaRPr lang="en-US" dirty="0">
                        <a:solidFill>
                          <a:schemeClr val="accent2">
                            <a:lumMod val="75000"/>
                          </a:schemeClr>
                        </a:solidFill>
                      </a:endParaRPr>
                    </a:p>
                  </a:txBody>
                  <a:tcPr>
                    <a:noFill/>
                  </a:tcPr>
                </a:tc>
              </a:tr>
              <a:tr h="464765">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ar-SA" sz="1800" dirty="0" smtClean="0">
                          <a:solidFill>
                            <a:schemeClr val="accent2">
                              <a:lumMod val="75000"/>
                            </a:schemeClr>
                          </a:solidFill>
                        </a:rPr>
                        <a:t>نرم افزار</a:t>
                      </a:r>
                      <a:endParaRPr lang="en-US" sz="1800" dirty="0" smtClean="0">
                        <a:solidFill>
                          <a:schemeClr val="accent2">
                            <a:lumMod val="75000"/>
                          </a:schemeClr>
                        </a:solidFill>
                      </a:endParaRPr>
                    </a:p>
                  </a:txBody>
                  <a:tcPr>
                    <a:noFill/>
                  </a:tcPr>
                </a:tc>
              </a:tr>
              <a:tr h="464765">
                <a:tc>
                  <a:txBody>
                    <a:bodyPr/>
                    <a:lstStyle/>
                    <a:p>
                      <a:pPr algn="r"/>
                      <a:r>
                        <a:rPr lang="ar-SA" sz="1800" dirty="0" smtClean="0">
                          <a:solidFill>
                            <a:schemeClr val="accent2">
                              <a:lumMod val="75000"/>
                            </a:schemeClr>
                          </a:solidFill>
                        </a:rPr>
                        <a:t>پیامک</a:t>
                      </a:r>
                      <a:endParaRPr lang="en-US" dirty="0">
                        <a:solidFill>
                          <a:schemeClr val="accent2">
                            <a:lumMod val="75000"/>
                          </a:schemeClr>
                        </a:solidFill>
                      </a:endParaRPr>
                    </a:p>
                  </a:txBody>
                  <a:tcPr>
                    <a:noFill/>
                  </a:tcPr>
                </a:tc>
              </a:tr>
              <a:tr h="458399">
                <a:tc>
                  <a:txBody>
                    <a:bodyPr/>
                    <a:lstStyle/>
                    <a:p>
                      <a:pPr algn="r"/>
                      <a:r>
                        <a:rPr lang="ar-SA" sz="1800" dirty="0" smtClean="0">
                          <a:solidFill>
                            <a:schemeClr val="accent2">
                              <a:lumMod val="75000"/>
                            </a:schemeClr>
                          </a:solidFill>
                        </a:rPr>
                        <a:t>بلوتوث</a:t>
                      </a:r>
                      <a:endParaRPr lang="en-US" dirty="0">
                        <a:solidFill>
                          <a:schemeClr val="accent2">
                            <a:lumMod val="75000"/>
                          </a:schemeClr>
                        </a:solidFill>
                      </a:endParaRPr>
                    </a:p>
                  </a:txBody>
                  <a:tcPr>
                    <a:noFill/>
                  </a:tcPr>
                </a:tc>
              </a:tr>
              <a:tr h="464765">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ar-SA" sz="1800" dirty="0" smtClean="0">
                          <a:solidFill>
                            <a:schemeClr val="accent2">
                              <a:lumMod val="75000"/>
                            </a:schemeClr>
                          </a:solidFill>
                        </a:rPr>
                        <a:t>رمز عبور</a:t>
                      </a:r>
                      <a:endParaRPr lang="en-US" sz="1800" dirty="0" smtClean="0">
                        <a:solidFill>
                          <a:schemeClr val="accent2">
                            <a:lumMod val="75000"/>
                          </a:schemeClr>
                        </a:solidFill>
                      </a:endParaRPr>
                    </a:p>
                  </a:txBody>
                  <a:tcPr>
                    <a:noFill/>
                  </a:tcPr>
                </a:tc>
              </a:tr>
              <a:tr h="464765">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a-IR" sz="1800" dirty="0" smtClean="0">
                          <a:solidFill>
                            <a:schemeClr val="accent2">
                              <a:lumMod val="75000"/>
                            </a:schemeClr>
                          </a:solidFill>
                        </a:rPr>
                        <a:t>لاگیدن</a:t>
                      </a:r>
                      <a:endParaRPr lang="en-US" sz="1800" dirty="0" smtClean="0">
                        <a:solidFill>
                          <a:schemeClr val="accent2">
                            <a:lumMod val="75000"/>
                          </a:schemeClr>
                        </a:solidFill>
                      </a:endParaRPr>
                    </a:p>
                  </a:txBody>
                  <a:tcPr>
                    <a:noFill/>
                  </a:tcPr>
                </a:tc>
              </a:tr>
              <a:tr h="464765">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a-IR" sz="1800" dirty="0" smtClean="0">
                          <a:solidFill>
                            <a:schemeClr val="accent2">
                              <a:lumMod val="75000"/>
                            </a:schemeClr>
                          </a:solidFill>
                        </a:rPr>
                        <a:t>دانلود</a:t>
                      </a:r>
                      <a:r>
                        <a:rPr lang="fa-IR" sz="1800" baseline="0" dirty="0" smtClean="0">
                          <a:solidFill>
                            <a:schemeClr val="accent2">
                              <a:lumMod val="75000"/>
                            </a:schemeClr>
                          </a:solidFill>
                        </a:rPr>
                        <a:t> کردن</a:t>
                      </a:r>
                      <a:endParaRPr lang="en-US" sz="1800" dirty="0" smtClean="0">
                        <a:solidFill>
                          <a:schemeClr val="accent2">
                            <a:lumMod val="75000"/>
                          </a:schemeClr>
                        </a:solidFill>
                      </a:endParaRPr>
                    </a:p>
                  </a:txBody>
                  <a:tcPr>
                    <a:noFill/>
                  </a:tcPr>
                </a:tc>
              </a:tr>
            </a:tbl>
          </a:graphicData>
        </a:graphic>
      </p:graphicFrame>
      <p:grpSp>
        <p:nvGrpSpPr>
          <p:cNvPr id="7" name="Group 6"/>
          <p:cNvGrpSpPr/>
          <p:nvPr/>
        </p:nvGrpSpPr>
        <p:grpSpPr>
          <a:xfrm>
            <a:off x="6342316" y="4419600"/>
            <a:ext cx="2676551" cy="1733551"/>
            <a:chOff x="6342316" y="4419600"/>
            <a:chExt cx="2676551" cy="1733551"/>
          </a:xfrm>
        </p:grpSpPr>
        <p:pic>
          <p:nvPicPr>
            <p:cNvPr id="13314" name="Picture 2" descr="https://encrypted-tbn3.google.com/images?q=tbn:ANd9GcRPn7J8RstH-9SSmZX06oh89LAgvxE_b6YYsmvJLWPXCJrIAB9w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2316" y="4419600"/>
              <a:ext cx="2638425" cy="173355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201014" y="5650468"/>
              <a:ext cx="817853" cy="461665"/>
            </a:xfrm>
            <a:prstGeom prst="rect">
              <a:avLst/>
            </a:prstGeom>
            <a:noFill/>
          </p:spPr>
          <p:txBody>
            <a:bodyPr wrap="none" rtlCol="0">
              <a:spAutoFit/>
            </a:bodyPr>
            <a:lstStyle/>
            <a:p>
              <a:r>
                <a:rPr lang="fa-IR" sz="2400" b="1" dirty="0" smtClean="0">
                  <a:solidFill>
                    <a:schemeClr val="accent2">
                      <a:lumMod val="40000"/>
                      <a:lumOff val="60000"/>
                    </a:schemeClr>
                  </a:solidFill>
                </a:rPr>
                <a:t>بالگرد</a:t>
              </a:r>
              <a:endParaRPr lang="en-US" sz="2400" b="1" dirty="0">
                <a:solidFill>
                  <a:schemeClr val="accent2">
                    <a:lumMod val="40000"/>
                    <a:lumOff val="60000"/>
                  </a:schemeClr>
                </a:solidFill>
              </a:endParaRPr>
            </a:p>
          </p:txBody>
        </p:sp>
      </p:grpSp>
      <p:graphicFrame>
        <p:nvGraphicFramePr>
          <p:cNvPr id="13" name="Table 12"/>
          <p:cNvGraphicFramePr>
            <a:graphicFrameLocks noGrp="1"/>
          </p:cNvGraphicFramePr>
          <p:nvPr>
            <p:extLst>
              <p:ext uri="{D42A27DB-BD31-4B8C-83A1-F6EECF244321}">
                <p14:modId xmlns:p14="http://schemas.microsoft.com/office/powerpoint/2010/main" val="2124335256"/>
              </p:ext>
            </p:extLst>
          </p:nvPr>
        </p:nvGraphicFramePr>
        <p:xfrm>
          <a:off x="2895600" y="1700013"/>
          <a:ext cx="1219200" cy="3246989"/>
        </p:xfrm>
        <a:graphic>
          <a:graphicData uri="http://schemas.openxmlformats.org/drawingml/2006/table">
            <a:tbl>
              <a:tblPr firstRow="1" bandRow="1">
                <a:tableStyleId>{00A15C55-8517-42AA-B614-E9B94910E393}</a:tableStyleId>
              </a:tblPr>
              <a:tblGrid>
                <a:gridCol w="1219200"/>
              </a:tblGrid>
              <a:tr h="464765">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a-IR" sz="1800" b="0" dirty="0" smtClean="0">
                          <a:solidFill>
                            <a:schemeClr val="accent2">
                              <a:lumMod val="75000"/>
                            </a:schemeClr>
                          </a:solidFill>
                        </a:rPr>
                        <a:t>لینکدونی</a:t>
                      </a:r>
                      <a:endParaRPr lang="en-US" sz="1800" b="0" dirty="0" smtClean="0">
                        <a:solidFill>
                          <a:schemeClr val="accent2">
                            <a:lumMod val="75000"/>
                          </a:schemeClr>
                        </a:solidFill>
                      </a:endParaRPr>
                    </a:p>
                  </a:txBody>
                  <a:tcPr>
                    <a:noFill/>
                  </a:tcPr>
                </a:tc>
              </a:tr>
              <a:tr h="464765">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a-IR" sz="1800" dirty="0" smtClean="0">
                          <a:solidFill>
                            <a:schemeClr val="accent2">
                              <a:lumMod val="75000"/>
                            </a:schemeClr>
                          </a:solidFill>
                        </a:rPr>
                        <a:t>کامنت‌گذار</a:t>
                      </a:r>
                      <a:endParaRPr lang="en-US" sz="1800" dirty="0" smtClean="0">
                        <a:solidFill>
                          <a:schemeClr val="accent2">
                            <a:lumMod val="75000"/>
                          </a:schemeClr>
                        </a:solidFill>
                      </a:endParaRPr>
                    </a:p>
                  </a:txBody>
                  <a:tcPr>
                    <a:noFill/>
                  </a:tcPr>
                </a:tc>
              </a:tr>
              <a:tr h="464765">
                <a:tc>
                  <a:txBody>
                    <a:bodyPr/>
                    <a:lstStyle/>
                    <a:p>
                      <a:pPr algn="r"/>
                      <a:r>
                        <a:rPr lang="fa-IR" sz="1800" dirty="0" smtClean="0">
                          <a:solidFill>
                            <a:schemeClr val="accent2">
                              <a:lumMod val="75000"/>
                            </a:schemeClr>
                          </a:solidFill>
                        </a:rPr>
                        <a:t>چتیدن</a:t>
                      </a:r>
                      <a:endParaRPr lang="en-US" dirty="0">
                        <a:solidFill>
                          <a:schemeClr val="accent2">
                            <a:lumMod val="75000"/>
                          </a:schemeClr>
                        </a:solidFill>
                      </a:endParaRPr>
                    </a:p>
                  </a:txBody>
                  <a:tcPr>
                    <a:noFill/>
                  </a:tcPr>
                </a:tc>
              </a:tr>
              <a:tr h="464765">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a-IR" sz="1800" dirty="0" smtClean="0">
                          <a:solidFill>
                            <a:schemeClr val="accent2">
                              <a:lumMod val="75000"/>
                            </a:schemeClr>
                          </a:solidFill>
                        </a:rPr>
                        <a:t>اس‌ام‌اس زدن</a:t>
                      </a:r>
                      <a:endParaRPr lang="en-US" sz="1800" dirty="0" smtClean="0">
                        <a:solidFill>
                          <a:schemeClr val="accent2">
                            <a:lumMod val="75000"/>
                          </a:schemeClr>
                        </a:solidFill>
                      </a:endParaRPr>
                    </a:p>
                  </a:txBody>
                  <a:tcPr>
                    <a:noFill/>
                  </a:tcPr>
                </a:tc>
              </a:tr>
              <a:tr h="464765">
                <a:tc>
                  <a:txBody>
                    <a:bodyPr/>
                    <a:lstStyle/>
                    <a:p>
                      <a:pPr algn="r"/>
                      <a:r>
                        <a:rPr lang="fa-IR" sz="1800" dirty="0" smtClean="0">
                          <a:solidFill>
                            <a:schemeClr val="accent2">
                              <a:lumMod val="75000"/>
                            </a:schemeClr>
                          </a:solidFill>
                        </a:rPr>
                        <a:t>فیلترینگشون</a:t>
                      </a:r>
                      <a:endParaRPr lang="en-US" dirty="0">
                        <a:solidFill>
                          <a:schemeClr val="accent2">
                            <a:lumMod val="75000"/>
                          </a:schemeClr>
                        </a:solidFill>
                      </a:endParaRPr>
                    </a:p>
                  </a:txBody>
                  <a:tcPr>
                    <a:noFill/>
                  </a:tcPr>
                </a:tc>
              </a:tr>
              <a:tr h="458399">
                <a:tc>
                  <a:txBody>
                    <a:bodyPr/>
                    <a:lstStyle/>
                    <a:p>
                      <a:pPr algn="r"/>
                      <a:r>
                        <a:rPr lang="fa-IR" sz="1800" dirty="0" smtClean="0">
                          <a:solidFill>
                            <a:schemeClr val="accent2">
                              <a:lumMod val="75000"/>
                            </a:schemeClr>
                          </a:solidFill>
                        </a:rPr>
                        <a:t>وبلاگستان</a:t>
                      </a:r>
                      <a:endParaRPr lang="en-US" dirty="0">
                        <a:solidFill>
                          <a:schemeClr val="accent2">
                            <a:lumMod val="75000"/>
                          </a:schemeClr>
                        </a:solidFill>
                      </a:endParaRPr>
                    </a:p>
                  </a:txBody>
                  <a:tcPr>
                    <a:noFill/>
                  </a:tcPr>
                </a:tc>
              </a:tr>
              <a:tr h="464765">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a-IR" sz="1800" dirty="0" smtClean="0"/>
                        <a:t>فتنه‌گر</a:t>
                      </a:r>
                      <a:endParaRPr lang="en-US" sz="1800" dirty="0" smtClean="0"/>
                    </a:p>
                  </a:txBody>
                  <a:tcPr>
                    <a:no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929576026"/>
              </p:ext>
            </p:extLst>
          </p:nvPr>
        </p:nvGraphicFramePr>
        <p:xfrm>
          <a:off x="1676400" y="2962550"/>
          <a:ext cx="1219200" cy="3253355"/>
        </p:xfrm>
        <a:graphic>
          <a:graphicData uri="http://schemas.openxmlformats.org/drawingml/2006/table">
            <a:tbl>
              <a:tblPr firstRow="1" bandRow="1">
                <a:tableStyleId>{00A15C55-8517-42AA-B614-E9B94910E393}</a:tableStyleId>
              </a:tblPr>
              <a:tblGrid>
                <a:gridCol w="1219200"/>
              </a:tblGrid>
              <a:tr h="464765">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a-IR" sz="1800" b="0" dirty="0" smtClean="0">
                          <a:solidFill>
                            <a:schemeClr val="tx1"/>
                          </a:solidFill>
                        </a:rPr>
                        <a:t>پیشدستانه</a:t>
                      </a:r>
                      <a:endParaRPr lang="en-US" sz="1800" b="0" dirty="0" smtClean="0">
                        <a:solidFill>
                          <a:schemeClr val="tx1"/>
                        </a:solidFill>
                      </a:endParaRPr>
                    </a:p>
                  </a:txBody>
                  <a:tcPr>
                    <a:noFill/>
                  </a:tcPr>
                </a:tc>
              </a:tr>
              <a:tr h="464765">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a-IR" sz="1800" dirty="0" smtClean="0">
                          <a:solidFill>
                            <a:schemeClr val="accent2">
                              <a:lumMod val="75000"/>
                            </a:schemeClr>
                          </a:solidFill>
                        </a:rPr>
                        <a:t>نمایشگر</a:t>
                      </a:r>
                      <a:endParaRPr lang="en-US" sz="1800" dirty="0" smtClean="0">
                        <a:solidFill>
                          <a:schemeClr val="accent2">
                            <a:lumMod val="75000"/>
                          </a:schemeClr>
                        </a:solidFill>
                      </a:endParaRPr>
                    </a:p>
                  </a:txBody>
                  <a:tcPr>
                    <a:noFill/>
                  </a:tcPr>
                </a:tc>
              </a:tr>
              <a:tr h="464765">
                <a:tc>
                  <a:txBody>
                    <a:bodyPr/>
                    <a:lstStyle/>
                    <a:p>
                      <a:pPr algn="r"/>
                      <a:r>
                        <a:rPr lang="fa-IR" sz="1800" dirty="0" smtClean="0">
                          <a:solidFill>
                            <a:schemeClr val="accent2">
                              <a:lumMod val="75000"/>
                            </a:schemeClr>
                          </a:solidFill>
                        </a:rPr>
                        <a:t>مونیتور</a:t>
                      </a:r>
                      <a:endParaRPr lang="en-US" dirty="0">
                        <a:solidFill>
                          <a:schemeClr val="accent2">
                            <a:lumMod val="75000"/>
                          </a:schemeClr>
                        </a:solidFill>
                      </a:endParaRPr>
                    </a:p>
                  </a:txBody>
                  <a:tcPr>
                    <a:noFill/>
                  </a:tcPr>
                </a:tc>
              </a:tr>
              <a:tr h="464765">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a-IR" sz="1800" dirty="0" smtClean="0"/>
                        <a:t>آوردنمایی</a:t>
                      </a:r>
                      <a:endParaRPr lang="en-US" sz="1800" dirty="0" smtClean="0"/>
                    </a:p>
                  </a:txBody>
                  <a:tcPr>
                    <a:noFill/>
                  </a:tcPr>
                </a:tc>
              </a:tr>
              <a:tr h="464765">
                <a:tc>
                  <a:txBody>
                    <a:bodyPr/>
                    <a:lstStyle/>
                    <a:p>
                      <a:pPr algn="r"/>
                      <a:r>
                        <a:rPr lang="fa-IR" sz="1800" dirty="0" smtClean="0"/>
                        <a:t>ذوالحقوق</a:t>
                      </a:r>
                      <a:endParaRPr lang="en-US" dirty="0"/>
                    </a:p>
                  </a:txBody>
                  <a:tcPr>
                    <a:noFill/>
                  </a:tcPr>
                </a:tc>
              </a:tr>
              <a:tr h="464765">
                <a:tc>
                  <a:txBody>
                    <a:bodyPr/>
                    <a:lstStyle/>
                    <a:p>
                      <a:pPr algn="r"/>
                      <a:r>
                        <a:rPr lang="fa-IR" dirty="0" smtClean="0"/>
                        <a:t>فیلمنامه</a:t>
                      </a:r>
                      <a:endParaRPr lang="en-US" dirty="0"/>
                    </a:p>
                  </a:txBody>
                  <a:tcPr>
                    <a:noFill/>
                  </a:tcPr>
                </a:tc>
              </a:tr>
              <a:tr h="464765">
                <a:tc>
                  <a:txBody>
                    <a:bodyPr/>
                    <a:lstStyle/>
                    <a:p>
                      <a:pPr algn="r"/>
                      <a:r>
                        <a:rPr lang="fa-IR" dirty="0" smtClean="0"/>
                        <a:t>تابوسازی</a:t>
                      </a:r>
                      <a:endParaRPr lang="en-US" dirty="0"/>
                    </a:p>
                  </a:txBody>
                  <a:tcPr>
                    <a:noFill/>
                  </a:tcPr>
                </a:tc>
              </a:tr>
            </a:tbl>
          </a:graphicData>
        </a:graphic>
      </p:graphicFrame>
    </p:spTree>
    <p:extLst>
      <p:ext uri="{BB962C8B-B14F-4D97-AF65-F5344CB8AC3E}">
        <p14:creationId xmlns:p14="http://schemas.microsoft.com/office/powerpoint/2010/main" val="6829869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Conversational Language</a:t>
            </a:r>
            <a:endParaRPr lang="en-US" dirty="0"/>
          </a:p>
        </p:txBody>
      </p:sp>
      <p:sp>
        <p:nvSpPr>
          <p:cNvPr id="4" name="Slide Number Placeholder 3"/>
          <p:cNvSpPr>
            <a:spLocks noGrp="1"/>
          </p:cNvSpPr>
          <p:nvPr>
            <p:ph type="sldNum" sz="quarter" idx="10"/>
          </p:nvPr>
        </p:nvSpPr>
        <p:spPr/>
        <p:txBody>
          <a:bodyPr/>
          <a:lstStyle/>
          <a:p>
            <a:fld id="{CA538793-F95B-4CFC-9A87-DBAD57B24C1D}" type="slidenum">
              <a:rPr lang="en-US" smtClean="0"/>
              <a:pPr/>
              <a:t>34</a:t>
            </a:fld>
            <a:endParaRPr lang="en-US"/>
          </a:p>
        </p:txBody>
      </p:sp>
      <p:pic>
        <p:nvPicPr>
          <p:cNvPr id="107522" name="Picture 2" descr="http://cmsimg.indystar.com/apps/pbcsi.dll/bilde?Site=BG&amp;Date=20110108&amp;Category=ENTERTAINMENT&amp;ArtNo=101080357&amp;Ref=AR&amp;MaxW=640&amp;Border=0"/>
          <p:cNvPicPr>
            <a:picLocks noChangeAspect="1" noChangeArrowheads="1"/>
          </p:cNvPicPr>
          <p:nvPr/>
        </p:nvPicPr>
        <p:blipFill>
          <a:blip r:embed="rId3" cstate="print"/>
          <a:srcRect/>
          <a:stretch>
            <a:fillRect/>
          </a:stretch>
        </p:blipFill>
        <p:spPr bwMode="auto">
          <a:xfrm>
            <a:off x="1466088" y="1447800"/>
            <a:ext cx="6096000" cy="4048125"/>
          </a:xfrm>
          <a:prstGeom prst="rect">
            <a:avLst/>
          </a:prstGeom>
          <a:noFill/>
        </p:spPr>
      </p:pic>
      <p:sp>
        <p:nvSpPr>
          <p:cNvPr id="9" name="Title 4"/>
          <p:cNvSpPr txBox="1">
            <a:spLocks/>
          </p:cNvSpPr>
          <p:nvPr/>
        </p:nvSpPr>
        <p:spPr>
          <a:xfrm>
            <a:off x="399288" y="5334000"/>
            <a:ext cx="8229600" cy="9144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r>
              <a:rPr lang="fa-IR" smtClean="0"/>
              <a:t>چرا تونس تونس ما نتونسیم؟</a:t>
            </a:r>
            <a:endParaRPr lang="en-US" dirty="0"/>
          </a:p>
        </p:txBody>
      </p:sp>
    </p:spTree>
    <p:extLst>
      <p:ext uri="{BB962C8B-B14F-4D97-AF65-F5344CB8AC3E}">
        <p14:creationId xmlns:p14="http://schemas.microsoft.com/office/powerpoint/2010/main" val="37372438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“Vulgarity Debate” (</a:t>
            </a:r>
            <a:r>
              <a:rPr lang="fa-IR" smtClean="0"/>
              <a:t>بحث ابتذال</a:t>
            </a:r>
            <a:r>
              <a:rPr lang="en-US" dirty="0" smtClean="0"/>
              <a:t>)</a:t>
            </a:r>
            <a:endParaRPr lang="en-US" dirty="0"/>
          </a:p>
        </p:txBody>
      </p:sp>
      <p:sp>
        <p:nvSpPr>
          <p:cNvPr id="3" name="Content Placeholder 2"/>
          <p:cNvSpPr>
            <a:spLocks noGrp="1"/>
          </p:cNvSpPr>
          <p:nvPr>
            <p:ph idx="1"/>
          </p:nvPr>
        </p:nvSpPr>
        <p:spPr/>
        <p:txBody>
          <a:bodyPr/>
          <a:lstStyle/>
          <a:p>
            <a:r>
              <a:rPr lang="en-US" dirty="0" smtClean="0"/>
              <a:t>Intellectual bloggers criticized the lack of researched opinions in blogs, disregard for standard spelling, and use of conversational language in writing</a:t>
            </a:r>
          </a:p>
          <a:p>
            <a:r>
              <a:rPr lang="en-US" dirty="0" smtClean="0"/>
              <a:t>A clash between two classes of people with unequal access to cultural capital (</a:t>
            </a:r>
            <a:r>
              <a:rPr lang="en-US" dirty="0" err="1" smtClean="0"/>
              <a:t>Alireza</a:t>
            </a:r>
            <a:r>
              <a:rPr lang="en-US" dirty="0" smtClean="0"/>
              <a:t> </a:t>
            </a:r>
            <a:r>
              <a:rPr lang="en-US" dirty="0" err="1" smtClean="0"/>
              <a:t>Doostdar</a:t>
            </a:r>
            <a:r>
              <a:rPr lang="en-US" dirty="0" smtClean="0"/>
              <a:t> 2004)</a:t>
            </a:r>
          </a:p>
          <a:p>
            <a:r>
              <a:rPr lang="en-US" dirty="0" smtClean="0"/>
              <a:t>Conversational language in written form, deliberate orthographic and grammatical “mistakes” are a form of resistance against the authority of the intellectuals</a:t>
            </a:r>
          </a:p>
          <a:p>
            <a:endParaRPr lang="en-US" dirty="0"/>
          </a:p>
        </p:txBody>
      </p:sp>
      <p:sp>
        <p:nvSpPr>
          <p:cNvPr id="4" name="Slide Number Placeholder 3"/>
          <p:cNvSpPr>
            <a:spLocks noGrp="1"/>
          </p:cNvSpPr>
          <p:nvPr>
            <p:ph type="sldNum" sz="quarter" idx="10"/>
          </p:nvPr>
        </p:nvSpPr>
        <p:spPr/>
        <p:txBody>
          <a:bodyPr/>
          <a:lstStyle/>
          <a:p>
            <a:fld id="{CA538793-F95B-4CFC-9A87-DBAD57B24C1D}" type="slidenum">
              <a:rPr lang="en-US" smtClean="0"/>
              <a:pPr/>
              <a:t>35</a:t>
            </a:fld>
            <a:endParaRPr lang="en-US"/>
          </a:p>
        </p:txBody>
      </p:sp>
      <p:grpSp>
        <p:nvGrpSpPr>
          <p:cNvPr id="9" name="Group 8"/>
          <p:cNvGrpSpPr/>
          <p:nvPr/>
        </p:nvGrpSpPr>
        <p:grpSpPr>
          <a:xfrm>
            <a:off x="533400" y="4704221"/>
            <a:ext cx="7620000" cy="1620379"/>
            <a:chOff x="866172" y="4727080"/>
            <a:chExt cx="7620000" cy="1620379"/>
          </a:xfrm>
        </p:grpSpPr>
        <p:grpSp>
          <p:nvGrpSpPr>
            <p:cNvPr id="7" name="Group 6"/>
            <p:cNvGrpSpPr/>
            <p:nvPr/>
          </p:nvGrpSpPr>
          <p:grpSpPr>
            <a:xfrm>
              <a:off x="866172" y="4727080"/>
              <a:ext cx="7620000" cy="1620379"/>
              <a:chOff x="1447800" y="4343400"/>
              <a:chExt cx="6019800" cy="1981200"/>
            </a:xfrm>
          </p:grpSpPr>
          <p:sp>
            <p:nvSpPr>
              <p:cNvPr id="5" name="Rounded Rectangle 4"/>
              <p:cNvSpPr/>
              <p:nvPr/>
            </p:nvSpPr>
            <p:spPr bwMode="auto">
              <a:xfrm>
                <a:off x="1447800" y="4343400"/>
                <a:ext cx="6019800" cy="1981200"/>
              </a:xfrm>
              <a:prstGeom prst="roundRect">
                <a:avLst/>
              </a:prstGeom>
              <a:solidFill>
                <a:schemeClr val="accent3">
                  <a:lumMod val="20000"/>
                  <a:lumOff val="80000"/>
                </a:schemeClr>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6" name="TextBox 5"/>
              <p:cNvSpPr txBox="1"/>
              <p:nvPr/>
            </p:nvSpPr>
            <p:spPr>
              <a:xfrm>
                <a:off x="1600200" y="4419599"/>
                <a:ext cx="5638800" cy="591466"/>
              </a:xfrm>
              <a:prstGeom prst="rect">
                <a:avLst/>
              </a:prstGeom>
              <a:noFill/>
            </p:spPr>
            <p:txBody>
              <a:bodyPr wrap="square" rtlCol="0">
                <a:spAutoFit/>
              </a:bodyPr>
              <a:lstStyle/>
              <a:p>
                <a:pPr algn="l">
                  <a:lnSpc>
                    <a:spcPct val="100000"/>
                  </a:lnSpc>
                  <a:spcAft>
                    <a:spcPts val="0"/>
                  </a:spcAft>
                </a:pPr>
                <a:r>
                  <a:rPr lang="en-US" sz="1400" dirty="0" smtClean="0"/>
                  <a:t>December 8, 2003</a:t>
                </a:r>
              </a:p>
              <a:p>
                <a:pPr algn="l">
                  <a:lnSpc>
                    <a:spcPct val="100000"/>
                  </a:lnSpc>
                  <a:spcAft>
                    <a:spcPts val="0"/>
                  </a:spcAft>
                </a:pPr>
                <a:r>
                  <a:rPr lang="en-US" sz="1400" b="0" dirty="0" smtClean="0"/>
                  <a:t>			</a:t>
                </a:r>
              </a:p>
            </p:txBody>
          </p:sp>
        </p:gr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3241" y="5154001"/>
              <a:ext cx="7117780" cy="1170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9488" y="4775154"/>
              <a:ext cx="900112" cy="42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1748942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Diglossia</a:t>
            </a:r>
            <a:endParaRPr lang="en-US" dirty="0"/>
          </a:p>
        </p:txBody>
      </p:sp>
      <p:sp>
        <p:nvSpPr>
          <p:cNvPr id="3" name="Slide Number Placeholder 2"/>
          <p:cNvSpPr>
            <a:spLocks noGrp="1"/>
          </p:cNvSpPr>
          <p:nvPr>
            <p:ph type="sldNum" sz="quarter" idx="12"/>
          </p:nvPr>
        </p:nvSpPr>
        <p:spPr/>
        <p:txBody>
          <a:bodyPr/>
          <a:lstStyle/>
          <a:p>
            <a:fld id="{295008BC-DA31-4D19-837B-EFA4386B05F5}" type="slidenum">
              <a:rPr lang="en-US" smtClean="0"/>
              <a:pPr/>
              <a:t>36</a:t>
            </a:fld>
            <a:endParaRPr lang="en-US" dirty="0"/>
          </a:p>
        </p:txBody>
      </p:sp>
      <p:sp>
        <p:nvSpPr>
          <p:cNvPr id="5" name="Content Placeholder 4"/>
          <p:cNvSpPr>
            <a:spLocks noGrp="1"/>
          </p:cNvSpPr>
          <p:nvPr>
            <p:ph sz="quarter" idx="1"/>
          </p:nvPr>
        </p:nvSpPr>
        <p:spPr>
          <a:xfrm>
            <a:off x="457200" y="1219200"/>
            <a:ext cx="8229600" cy="4683333"/>
          </a:xfrm>
          <a:prstGeom prst="rect">
            <a:avLst/>
          </a:prstGeom>
        </p:spPr>
        <p:txBody>
          <a:bodyPr>
            <a:spAutoFit/>
          </a:bodyPr>
          <a:lstStyle/>
          <a:p>
            <a:r>
              <a:rPr lang="en-US" dirty="0"/>
              <a:t>Diglossia </a:t>
            </a:r>
            <a:r>
              <a:rPr lang="en-US" dirty="0" smtClean="0"/>
              <a:t>refers to situations where </a:t>
            </a:r>
            <a:r>
              <a:rPr lang="en-US" dirty="0"/>
              <a:t>the language </a:t>
            </a:r>
            <a:r>
              <a:rPr lang="en-US" dirty="0" smtClean="0"/>
              <a:t>spoken </a:t>
            </a:r>
            <a:r>
              <a:rPr lang="en-US" dirty="0"/>
              <a:t>by the people in a society differs considerably from the traditional written variant. </a:t>
            </a:r>
            <a:endParaRPr lang="en-US" dirty="0" smtClean="0"/>
          </a:p>
          <a:p>
            <a:r>
              <a:rPr lang="en-US" dirty="0" smtClean="0"/>
              <a:t>The written </a:t>
            </a:r>
            <a:r>
              <a:rPr lang="en-US" dirty="0"/>
              <a:t>form which is associated with the literary tradition is considered of higher prestige, whereas the spoken form or vernacular variety of the language is treated as a lower </a:t>
            </a:r>
            <a:r>
              <a:rPr lang="en-US" dirty="0" smtClean="0"/>
              <a:t>variant</a:t>
            </a:r>
          </a:p>
          <a:p>
            <a:r>
              <a:rPr lang="en-US" dirty="0"/>
              <a:t>B</a:t>
            </a:r>
            <a:r>
              <a:rPr lang="en-US" dirty="0" smtClean="0"/>
              <a:t>oth </a:t>
            </a:r>
            <a:r>
              <a:rPr lang="en-US" dirty="0"/>
              <a:t>variants </a:t>
            </a:r>
            <a:r>
              <a:rPr lang="en-US" dirty="0" smtClean="0"/>
              <a:t>are </a:t>
            </a:r>
            <a:r>
              <a:rPr lang="en-US" dirty="0"/>
              <a:t>equally valid but there is typically a very clear distinction in </a:t>
            </a:r>
            <a:r>
              <a:rPr lang="en-US" dirty="0" smtClean="0"/>
              <a:t>their functions</a:t>
            </a:r>
          </a:p>
          <a:p>
            <a:pPr lvl="1"/>
            <a:r>
              <a:rPr lang="en-US" dirty="0" smtClean="0"/>
              <a:t>Conversational: chatting with friends, buying clothes, meetings</a:t>
            </a:r>
          </a:p>
          <a:p>
            <a:pPr lvl="1"/>
            <a:r>
              <a:rPr lang="en-US" dirty="0" smtClean="0"/>
              <a:t>Literary: news reports, literature</a:t>
            </a:r>
            <a:endParaRPr lang="en-US" dirty="0"/>
          </a:p>
        </p:txBody>
      </p:sp>
    </p:spTree>
    <p:extLst>
      <p:ext uri="{BB962C8B-B14F-4D97-AF65-F5344CB8AC3E}">
        <p14:creationId xmlns:p14="http://schemas.microsoft.com/office/powerpoint/2010/main" val="5254558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Conversational Language</a:t>
            </a:r>
            <a:endParaRPr lang="en-US" dirty="0"/>
          </a:p>
        </p:txBody>
      </p:sp>
      <p:sp>
        <p:nvSpPr>
          <p:cNvPr id="3" name="Slide Number Placeholder 2"/>
          <p:cNvSpPr>
            <a:spLocks noGrp="1"/>
          </p:cNvSpPr>
          <p:nvPr>
            <p:ph type="sldNum" sz="quarter" idx="12"/>
          </p:nvPr>
        </p:nvSpPr>
        <p:spPr/>
        <p:txBody>
          <a:bodyPr/>
          <a:lstStyle/>
          <a:p>
            <a:fld id="{295008BC-DA31-4D19-837B-EFA4386B05F5}" type="slidenum">
              <a:rPr lang="en-US" smtClean="0"/>
              <a:pPr/>
              <a:t>37</a:t>
            </a:fld>
            <a:endParaRPr lang="en-US"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085" y="1600200"/>
            <a:ext cx="7919415"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92954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MITRE\MITRE Projects FY12\Revolutionary Triggers &amp; SCuFL\Presentations\MIE demo May 10\discrim-negp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671" y="1213513"/>
            <a:ext cx="6978657" cy="417978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4294967295"/>
          </p:nvPr>
        </p:nvSpPr>
        <p:spPr>
          <a:xfrm>
            <a:off x="8531788" y="5648960"/>
            <a:ext cx="548640" cy="396240"/>
          </a:xfrm>
          <a:prstGeom prst="bracketPair">
            <a:avLst>
              <a:gd name="adj" fmla="val 17949"/>
            </a:avLst>
          </a:prstGeom>
        </p:spPr>
        <p:txBody>
          <a:bodyPr/>
          <a:lstStyle/>
          <a:p>
            <a:fld id="{C385EAEB-546A-4E88-B145-1FAD9C408165}" type="slidenum">
              <a:rPr lang="en-US" smtClean="0"/>
              <a:pPr/>
              <a:t>38</a:t>
            </a:fld>
            <a:endParaRPr lang="en-US"/>
          </a:p>
        </p:txBody>
      </p:sp>
      <p:sp>
        <p:nvSpPr>
          <p:cNvPr id="6" name="Title 2"/>
          <p:cNvSpPr txBox="1">
            <a:spLocks/>
          </p:cNvSpPr>
          <p:nvPr/>
        </p:nvSpPr>
        <p:spPr bwMode="auto">
          <a:xfrm>
            <a:off x="457200" y="381000"/>
            <a:ext cx="82296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lnSpc>
                <a:spcPts val="3000"/>
              </a:lnSpc>
              <a:spcBef>
                <a:spcPct val="0"/>
              </a:spcBef>
              <a:spcAft>
                <a:spcPct val="0"/>
              </a:spcAft>
              <a:defRPr sz="3600" b="1">
                <a:solidFill>
                  <a:srgbClr val="000099"/>
                </a:solidFill>
                <a:latin typeface="+mj-lt"/>
                <a:ea typeface="+mj-ea"/>
                <a:cs typeface="+mj-cs"/>
              </a:defRPr>
            </a:lvl1pPr>
            <a:lvl2pPr algn="l" rtl="0" eaLnBrk="1" fontAlgn="base" hangingPunct="1">
              <a:lnSpc>
                <a:spcPts val="3000"/>
              </a:lnSpc>
              <a:spcBef>
                <a:spcPct val="0"/>
              </a:spcBef>
              <a:spcAft>
                <a:spcPct val="0"/>
              </a:spcAft>
              <a:defRPr sz="3600" b="1">
                <a:solidFill>
                  <a:srgbClr val="000099"/>
                </a:solidFill>
                <a:latin typeface="Times New Roman" pitchFamily="18" charset="0"/>
                <a:cs typeface="Arial" charset="0"/>
              </a:defRPr>
            </a:lvl2pPr>
            <a:lvl3pPr algn="l" rtl="0" eaLnBrk="1" fontAlgn="base" hangingPunct="1">
              <a:lnSpc>
                <a:spcPts val="3000"/>
              </a:lnSpc>
              <a:spcBef>
                <a:spcPct val="0"/>
              </a:spcBef>
              <a:spcAft>
                <a:spcPct val="0"/>
              </a:spcAft>
              <a:defRPr sz="3600" b="1">
                <a:solidFill>
                  <a:srgbClr val="000099"/>
                </a:solidFill>
                <a:latin typeface="Times New Roman" pitchFamily="18" charset="0"/>
                <a:cs typeface="Arial" charset="0"/>
              </a:defRPr>
            </a:lvl3pPr>
            <a:lvl4pPr algn="l" rtl="0" eaLnBrk="1" fontAlgn="base" hangingPunct="1">
              <a:lnSpc>
                <a:spcPts val="3000"/>
              </a:lnSpc>
              <a:spcBef>
                <a:spcPct val="0"/>
              </a:spcBef>
              <a:spcAft>
                <a:spcPct val="0"/>
              </a:spcAft>
              <a:defRPr sz="3600" b="1">
                <a:solidFill>
                  <a:srgbClr val="000099"/>
                </a:solidFill>
                <a:latin typeface="Times New Roman" pitchFamily="18" charset="0"/>
                <a:cs typeface="Arial" charset="0"/>
              </a:defRPr>
            </a:lvl4pPr>
            <a:lvl5pPr algn="l" rtl="0" eaLnBrk="1" fontAlgn="base" hangingPunct="1">
              <a:lnSpc>
                <a:spcPts val="3000"/>
              </a:lnSpc>
              <a:spcBef>
                <a:spcPct val="0"/>
              </a:spcBef>
              <a:spcAft>
                <a:spcPct val="0"/>
              </a:spcAft>
              <a:defRPr sz="3600" b="1">
                <a:solidFill>
                  <a:srgbClr val="000099"/>
                </a:solidFill>
                <a:latin typeface="Times New Roman" pitchFamily="18" charset="0"/>
                <a:cs typeface="Arial" charset="0"/>
              </a:defRPr>
            </a:lvl5pPr>
            <a:lvl6pPr marL="457200" algn="l" rtl="0" eaLnBrk="1" fontAlgn="base" hangingPunct="1">
              <a:lnSpc>
                <a:spcPts val="3000"/>
              </a:lnSpc>
              <a:spcBef>
                <a:spcPct val="0"/>
              </a:spcBef>
              <a:spcAft>
                <a:spcPct val="0"/>
              </a:spcAft>
              <a:defRPr sz="3600" b="1">
                <a:solidFill>
                  <a:srgbClr val="000099"/>
                </a:solidFill>
                <a:latin typeface="Times New Roman" pitchFamily="18" charset="0"/>
                <a:cs typeface="Arial" charset="0"/>
              </a:defRPr>
            </a:lvl6pPr>
            <a:lvl7pPr marL="914400" algn="l" rtl="0" eaLnBrk="1" fontAlgn="base" hangingPunct="1">
              <a:lnSpc>
                <a:spcPts val="3000"/>
              </a:lnSpc>
              <a:spcBef>
                <a:spcPct val="0"/>
              </a:spcBef>
              <a:spcAft>
                <a:spcPct val="0"/>
              </a:spcAft>
              <a:defRPr sz="3600" b="1">
                <a:solidFill>
                  <a:srgbClr val="000099"/>
                </a:solidFill>
                <a:latin typeface="Times New Roman" pitchFamily="18" charset="0"/>
                <a:cs typeface="Arial" charset="0"/>
              </a:defRPr>
            </a:lvl7pPr>
            <a:lvl8pPr marL="1371600" algn="l" rtl="0" eaLnBrk="1" fontAlgn="base" hangingPunct="1">
              <a:lnSpc>
                <a:spcPts val="3000"/>
              </a:lnSpc>
              <a:spcBef>
                <a:spcPct val="0"/>
              </a:spcBef>
              <a:spcAft>
                <a:spcPct val="0"/>
              </a:spcAft>
              <a:defRPr sz="3600" b="1">
                <a:solidFill>
                  <a:srgbClr val="000099"/>
                </a:solidFill>
                <a:latin typeface="Times New Roman" pitchFamily="18" charset="0"/>
                <a:cs typeface="Arial" charset="0"/>
              </a:defRPr>
            </a:lvl8pPr>
            <a:lvl9pPr marL="1828800" algn="l" rtl="0" eaLnBrk="1" fontAlgn="base" hangingPunct="1">
              <a:lnSpc>
                <a:spcPts val="3000"/>
              </a:lnSpc>
              <a:spcBef>
                <a:spcPct val="0"/>
              </a:spcBef>
              <a:spcAft>
                <a:spcPct val="0"/>
              </a:spcAft>
              <a:defRPr sz="3600" b="1">
                <a:solidFill>
                  <a:srgbClr val="000099"/>
                </a:solidFill>
                <a:latin typeface="Times New Roman" pitchFamily="18" charset="0"/>
                <a:cs typeface="Arial" charset="0"/>
              </a:defRPr>
            </a:lvl9pPr>
          </a:lstStyle>
          <a:p>
            <a:r>
              <a:rPr lang="en-US" sz="4000" b="0" dirty="0" smtClean="0">
                <a:solidFill>
                  <a:schemeClr val="tx1"/>
                </a:solidFill>
                <a:latin typeface="+mn-lt"/>
              </a:rPr>
              <a:t>Discovering Themes</a:t>
            </a:r>
            <a:endParaRPr lang="en-US" sz="4000" b="0" dirty="0">
              <a:solidFill>
                <a:schemeClr val="tx1"/>
              </a:solidFill>
              <a:latin typeface="+mn-lt"/>
            </a:endParaRPr>
          </a:p>
        </p:txBody>
      </p:sp>
      <p:sp>
        <p:nvSpPr>
          <p:cNvPr id="7" name="Content Placeholder 3"/>
          <p:cNvSpPr txBox="1">
            <a:spLocks/>
          </p:cNvSpPr>
          <p:nvPr/>
        </p:nvSpPr>
        <p:spPr>
          <a:xfrm>
            <a:off x="241300" y="1219200"/>
            <a:ext cx="8445500" cy="5029200"/>
          </a:xfrm>
          <a:prstGeom prst="rect">
            <a:avLst/>
          </a:prstGeom>
        </p:spPr>
        <p:txBody>
          <a:bodyPr/>
          <a:lstStyle>
            <a:lvl1pPr marL="292100" indent="-292100" algn="l" rtl="0" eaLnBrk="1" fontAlgn="base" hangingPunct="1">
              <a:lnSpc>
                <a:spcPts val="2600"/>
              </a:lnSpc>
              <a:spcBef>
                <a:spcPct val="0"/>
              </a:spcBef>
              <a:spcAft>
                <a:spcPts val="800"/>
              </a:spcAft>
              <a:buClr>
                <a:srgbClr val="FDAA03"/>
              </a:buClr>
              <a:buSzPct val="120000"/>
              <a:buFont typeface="Wingdings" pitchFamily="2" charset="2"/>
              <a:buChar char="§"/>
              <a:defRPr sz="2000" b="1">
                <a:solidFill>
                  <a:schemeClr val="tx1"/>
                </a:solidFill>
                <a:latin typeface="+mn-lt"/>
                <a:ea typeface="+mn-ea"/>
                <a:cs typeface="+mn-cs"/>
              </a:defRPr>
            </a:lvl1pPr>
            <a:lvl2pPr marL="684213" indent="-227013" algn="l" rtl="0" eaLnBrk="1" fontAlgn="base" hangingPunct="1">
              <a:lnSpc>
                <a:spcPts val="2400"/>
              </a:lnSpc>
              <a:spcBef>
                <a:spcPct val="0"/>
              </a:spcBef>
              <a:spcAft>
                <a:spcPts val="800"/>
              </a:spcAft>
              <a:buClr>
                <a:srgbClr val="FDAA03"/>
              </a:buClr>
              <a:buChar char="–"/>
              <a:defRPr sz="2000" b="1">
                <a:solidFill>
                  <a:schemeClr val="tx1"/>
                </a:solidFill>
                <a:latin typeface="+mn-lt"/>
                <a:cs typeface="+mn-cs"/>
              </a:defRPr>
            </a:lvl2pPr>
            <a:lvl3pPr marL="966788" indent="-168275" algn="l" rtl="0" eaLnBrk="1" fontAlgn="base" hangingPunct="1">
              <a:lnSpc>
                <a:spcPts val="2400"/>
              </a:lnSpc>
              <a:spcBef>
                <a:spcPct val="0"/>
              </a:spcBef>
              <a:spcAft>
                <a:spcPts val="800"/>
              </a:spcAft>
              <a:buClr>
                <a:srgbClr val="FDAA03"/>
              </a:buClr>
              <a:buSzPct val="90000"/>
              <a:buFont typeface="Wingdings" pitchFamily="2" charset="2"/>
              <a:buChar char="§"/>
              <a:defRPr b="1">
                <a:solidFill>
                  <a:schemeClr val="tx1"/>
                </a:solidFill>
                <a:latin typeface="+mn-lt"/>
                <a:cs typeface="+mn-cs"/>
              </a:defRPr>
            </a:lvl3pPr>
            <a:lvl4pPr marL="1195388" indent="-114300" algn="l" rtl="0" eaLnBrk="1" fontAlgn="base" hangingPunct="1">
              <a:lnSpc>
                <a:spcPts val="1400"/>
              </a:lnSpc>
              <a:spcBef>
                <a:spcPct val="0"/>
              </a:spcBef>
              <a:spcAft>
                <a:spcPts val="800"/>
              </a:spcAft>
              <a:buClr>
                <a:srgbClr val="FDAA03"/>
              </a:buClr>
              <a:buChar char="­"/>
              <a:defRPr sz="1400" b="1">
                <a:solidFill>
                  <a:schemeClr val="tx1"/>
                </a:solidFill>
                <a:latin typeface="+mn-lt"/>
                <a:cs typeface="+mn-cs"/>
              </a:defRPr>
            </a:lvl4pPr>
            <a:lvl5pPr marL="1423988" indent="-114300" algn="l" rtl="0" eaLnBrk="1" fontAlgn="base" hangingPunct="1">
              <a:lnSpc>
                <a:spcPts val="1200"/>
              </a:lnSpc>
              <a:spcBef>
                <a:spcPct val="0"/>
              </a:spcBef>
              <a:spcAft>
                <a:spcPts val="800"/>
              </a:spcAft>
              <a:buClr>
                <a:srgbClr val="FDAA03"/>
              </a:buClr>
              <a:buSzPct val="50000"/>
              <a:buFont typeface="Monotype Sorts" pitchFamily="2" charset="2"/>
              <a:buChar char="n"/>
              <a:defRPr sz="1400" b="1">
                <a:solidFill>
                  <a:schemeClr val="tx1"/>
                </a:solidFill>
                <a:latin typeface="+mn-lt"/>
                <a:cs typeface="+mn-cs"/>
              </a:defRPr>
            </a:lvl5pPr>
            <a:lvl6pPr marL="1881188" indent="-114300" algn="l" rtl="0" eaLnBrk="1" fontAlgn="base" hangingPunct="1">
              <a:lnSpc>
                <a:spcPts val="1200"/>
              </a:lnSpc>
              <a:spcBef>
                <a:spcPct val="0"/>
              </a:spcBef>
              <a:spcAft>
                <a:spcPts val="800"/>
              </a:spcAft>
              <a:buClr>
                <a:srgbClr val="FDAA03"/>
              </a:buClr>
              <a:buSzPct val="50000"/>
              <a:buFont typeface="Monotype Sorts" pitchFamily="2" charset="2"/>
              <a:buChar char="n"/>
              <a:defRPr sz="1400" b="1">
                <a:solidFill>
                  <a:schemeClr val="tx1"/>
                </a:solidFill>
                <a:latin typeface="+mn-lt"/>
                <a:cs typeface="+mn-cs"/>
              </a:defRPr>
            </a:lvl6pPr>
            <a:lvl7pPr marL="2338388" indent="-114300" algn="l" rtl="0" eaLnBrk="1" fontAlgn="base" hangingPunct="1">
              <a:lnSpc>
                <a:spcPts val="1200"/>
              </a:lnSpc>
              <a:spcBef>
                <a:spcPct val="0"/>
              </a:spcBef>
              <a:spcAft>
                <a:spcPts val="800"/>
              </a:spcAft>
              <a:buClr>
                <a:srgbClr val="FDAA03"/>
              </a:buClr>
              <a:buSzPct val="50000"/>
              <a:buFont typeface="Monotype Sorts" pitchFamily="2" charset="2"/>
              <a:buChar char="n"/>
              <a:defRPr sz="1400" b="1">
                <a:solidFill>
                  <a:schemeClr val="tx1"/>
                </a:solidFill>
                <a:latin typeface="+mn-lt"/>
                <a:cs typeface="+mn-cs"/>
              </a:defRPr>
            </a:lvl7pPr>
            <a:lvl8pPr marL="2795588" indent="-114300" algn="l" rtl="0" eaLnBrk="1" fontAlgn="base" hangingPunct="1">
              <a:lnSpc>
                <a:spcPts val="1200"/>
              </a:lnSpc>
              <a:spcBef>
                <a:spcPct val="0"/>
              </a:spcBef>
              <a:spcAft>
                <a:spcPts val="800"/>
              </a:spcAft>
              <a:buClr>
                <a:srgbClr val="FDAA03"/>
              </a:buClr>
              <a:buSzPct val="50000"/>
              <a:buFont typeface="Monotype Sorts" pitchFamily="2" charset="2"/>
              <a:buChar char="n"/>
              <a:defRPr sz="1400" b="1">
                <a:solidFill>
                  <a:schemeClr val="tx1"/>
                </a:solidFill>
                <a:latin typeface="+mn-lt"/>
                <a:cs typeface="+mn-cs"/>
              </a:defRPr>
            </a:lvl8pPr>
            <a:lvl9pPr marL="3252788" indent="-114300" algn="l" rtl="0" eaLnBrk="1" fontAlgn="base" hangingPunct="1">
              <a:lnSpc>
                <a:spcPts val="1200"/>
              </a:lnSpc>
              <a:spcBef>
                <a:spcPct val="0"/>
              </a:spcBef>
              <a:spcAft>
                <a:spcPts val="800"/>
              </a:spcAft>
              <a:buClr>
                <a:srgbClr val="FDAA03"/>
              </a:buClr>
              <a:buSzPct val="50000"/>
              <a:buFont typeface="Monotype Sorts" pitchFamily="2" charset="2"/>
              <a:buChar char="n"/>
              <a:defRPr sz="1400" b="1">
                <a:solidFill>
                  <a:schemeClr val="tx1"/>
                </a:solidFill>
                <a:latin typeface="+mn-lt"/>
                <a:cs typeface="+mn-cs"/>
              </a:defRPr>
            </a:lvl9pPr>
          </a:lstStyle>
          <a:p>
            <a:r>
              <a:rPr lang="en-US" b="0" dirty="0" smtClean="0">
                <a:latin typeface="Calibri" pitchFamily="34" charset="0"/>
                <a:cs typeface="Calibri" pitchFamily="34" charset="0"/>
              </a:rPr>
              <a:t>Creating word clouds: Frequent words in a document</a:t>
            </a:r>
          </a:p>
          <a:p>
            <a:endParaRPr lang="en-US" b="0" dirty="0">
              <a:latin typeface="Calibri" pitchFamily="34" charset="0"/>
              <a:cs typeface="Calibri" pitchFamily="34" charset="0"/>
            </a:endParaRPr>
          </a:p>
          <a:p>
            <a:endParaRPr lang="en-US" b="0" dirty="0" smtClean="0">
              <a:latin typeface="Calibri" pitchFamily="34" charset="0"/>
              <a:cs typeface="Calibri" pitchFamily="34" charset="0"/>
            </a:endParaRPr>
          </a:p>
          <a:p>
            <a:endParaRPr lang="en-US" b="0" dirty="0">
              <a:latin typeface="Calibri" pitchFamily="34" charset="0"/>
              <a:cs typeface="Calibri" pitchFamily="34" charset="0"/>
            </a:endParaRPr>
          </a:p>
          <a:p>
            <a:endParaRPr lang="en-US" b="0" dirty="0" smtClean="0">
              <a:latin typeface="Calibri" pitchFamily="34" charset="0"/>
              <a:cs typeface="Calibri" pitchFamily="34" charset="0"/>
            </a:endParaRPr>
          </a:p>
          <a:p>
            <a:endParaRPr lang="en-US" b="0" dirty="0">
              <a:latin typeface="Calibri" pitchFamily="34" charset="0"/>
              <a:cs typeface="Calibri" pitchFamily="34" charset="0"/>
            </a:endParaRPr>
          </a:p>
          <a:p>
            <a:endParaRPr lang="en-US" b="0" dirty="0" smtClean="0">
              <a:latin typeface="Calibri" pitchFamily="34" charset="0"/>
              <a:cs typeface="Calibri" pitchFamily="34" charset="0"/>
            </a:endParaRPr>
          </a:p>
          <a:p>
            <a:endParaRPr lang="en-US" b="0" dirty="0" smtClean="0">
              <a:latin typeface="Calibri" pitchFamily="34" charset="0"/>
              <a:cs typeface="Calibri" pitchFamily="34" charset="0"/>
            </a:endParaRPr>
          </a:p>
          <a:p>
            <a:endParaRPr lang="en-US" b="0" dirty="0">
              <a:latin typeface="Calibri" pitchFamily="34" charset="0"/>
              <a:cs typeface="Calibri" pitchFamily="34" charset="0"/>
            </a:endParaRPr>
          </a:p>
          <a:p>
            <a:r>
              <a:rPr lang="en-US" b="0" dirty="0" smtClean="0">
                <a:latin typeface="Calibri" pitchFamily="34" charset="0"/>
                <a:cs typeface="Calibri" pitchFamily="34" charset="0"/>
              </a:rPr>
              <a:t>How </a:t>
            </a:r>
            <a:r>
              <a:rPr lang="en-US" b="0" dirty="0" smtClean="0">
                <a:latin typeface="Calibri" pitchFamily="34" charset="0"/>
                <a:cs typeface="Calibri" pitchFamily="34" charset="0"/>
              </a:rPr>
              <a:t>to create </a:t>
            </a:r>
            <a:r>
              <a:rPr lang="en-US" b="0" dirty="0" smtClean="0">
                <a:latin typeface="Calibri" pitchFamily="34" charset="0"/>
                <a:cs typeface="Calibri" pitchFamily="34" charset="0"/>
              </a:rPr>
              <a:t>your own word </a:t>
            </a:r>
            <a:r>
              <a:rPr lang="en-US" b="0" dirty="0" smtClean="0">
                <a:latin typeface="Calibri" pitchFamily="34" charset="0"/>
                <a:cs typeface="Calibri" pitchFamily="34" charset="0"/>
              </a:rPr>
              <a:t>clouds?</a:t>
            </a:r>
          </a:p>
          <a:p>
            <a:pPr lvl="1"/>
            <a:r>
              <a:rPr lang="en-US" b="0" dirty="0" smtClean="0">
                <a:latin typeface="Calibri" pitchFamily="34" charset="0"/>
                <a:cs typeface="Calibri" pitchFamily="34" charset="0"/>
              </a:rPr>
              <a:t>Use </a:t>
            </a:r>
            <a:r>
              <a:rPr lang="en-US" b="0" dirty="0" smtClean="0">
                <a:latin typeface="Calibri" pitchFamily="34" charset="0"/>
                <a:cs typeface="Calibri" pitchFamily="34" charset="0"/>
              </a:rPr>
              <a:t>wordle.net</a:t>
            </a:r>
          </a:p>
        </p:txBody>
      </p:sp>
    </p:spTree>
    <p:extLst>
      <p:ext uri="{BB962C8B-B14F-4D97-AF65-F5344CB8AC3E}">
        <p14:creationId xmlns:p14="http://schemas.microsoft.com/office/powerpoint/2010/main" val="32241243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531788" y="5648960"/>
            <a:ext cx="548640" cy="396240"/>
          </a:xfrm>
          <a:prstGeom prst="bracketPair">
            <a:avLst>
              <a:gd name="adj" fmla="val 17949"/>
            </a:avLst>
          </a:prstGeom>
        </p:spPr>
        <p:txBody>
          <a:bodyPr/>
          <a:lstStyle/>
          <a:p>
            <a:fld id="{C385EAEB-546A-4E88-B145-1FAD9C408165}" type="slidenum">
              <a:rPr lang="en-US" smtClean="0"/>
              <a:pPr/>
              <a:t>39</a:t>
            </a:fld>
            <a:endParaRPr lang="en-US"/>
          </a:p>
        </p:txBody>
      </p:sp>
      <p:sp>
        <p:nvSpPr>
          <p:cNvPr id="6" name="Title 2"/>
          <p:cNvSpPr txBox="1">
            <a:spLocks/>
          </p:cNvSpPr>
          <p:nvPr/>
        </p:nvSpPr>
        <p:spPr bwMode="auto">
          <a:xfrm>
            <a:off x="457200" y="381000"/>
            <a:ext cx="82296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lnSpc>
                <a:spcPts val="3000"/>
              </a:lnSpc>
              <a:spcBef>
                <a:spcPct val="0"/>
              </a:spcBef>
              <a:spcAft>
                <a:spcPct val="0"/>
              </a:spcAft>
              <a:defRPr sz="3600" b="1">
                <a:solidFill>
                  <a:srgbClr val="000099"/>
                </a:solidFill>
                <a:latin typeface="+mj-lt"/>
                <a:ea typeface="+mj-ea"/>
                <a:cs typeface="+mj-cs"/>
              </a:defRPr>
            </a:lvl1pPr>
            <a:lvl2pPr algn="l" rtl="0" eaLnBrk="1" fontAlgn="base" hangingPunct="1">
              <a:lnSpc>
                <a:spcPts val="3000"/>
              </a:lnSpc>
              <a:spcBef>
                <a:spcPct val="0"/>
              </a:spcBef>
              <a:spcAft>
                <a:spcPct val="0"/>
              </a:spcAft>
              <a:defRPr sz="3600" b="1">
                <a:solidFill>
                  <a:srgbClr val="000099"/>
                </a:solidFill>
                <a:latin typeface="Times New Roman" pitchFamily="18" charset="0"/>
                <a:cs typeface="Arial" charset="0"/>
              </a:defRPr>
            </a:lvl2pPr>
            <a:lvl3pPr algn="l" rtl="0" eaLnBrk="1" fontAlgn="base" hangingPunct="1">
              <a:lnSpc>
                <a:spcPts val="3000"/>
              </a:lnSpc>
              <a:spcBef>
                <a:spcPct val="0"/>
              </a:spcBef>
              <a:spcAft>
                <a:spcPct val="0"/>
              </a:spcAft>
              <a:defRPr sz="3600" b="1">
                <a:solidFill>
                  <a:srgbClr val="000099"/>
                </a:solidFill>
                <a:latin typeface="Times New Roman" pitchFamily="18" charset="0"/>
                <a:cs typeface="Arial" charset="0"/>
              </a:defRPr>
            </a:lvl3pPr>
            <a:lvl4pPr algn="l" rtl="0" eaLnBrk="1" fontAlgn="base" hangingPunct="1">
              <a:lnSpc>
                <a:spcPts val="3000"/>
              </a:lnSpc>
              <a:spcBef>
                <a:spcPct val="0"/>
              </a:spcBef>
              <a:spcAft>
                <a:spcPct val="0"/>
              </a:spcAft>
              <a:defRPr sz="3600" b="1">
                <a:solidFill>
                  <a:srgbClr val="000099"/>
                </a:solidFill>
                <a:latin typeface="Times New Roman" pitchFamily="18" charset="0"/>
                <a:cs typeface="Arial" charset="0"/>
              </a:defRPr>
            </a:lvl4pPr>
            <a:lvl5pPr algn="l" rtl="0" eaLnBrk="1" fontAlgn="base" hangingPunct="1">
              <a:lnSpc>
                <a:spcPts val="3000"/>
              </a:lnSpc>
              <a:spcBef>
                <a:spcPct val="0"/>
              </a:spcBef>
              <a:spcAft>
                <a:spcPct val="0"/>
              </a:spcAft>
              <a:defRPr sz="3600" b="1">
                <a:solidFill>
                  <a:srgbClr val="000099"/>
                </a:solidFill>
                <a:latin typeface="Times New Roman" pitchFamily="18" charset="0"/>
                <a:cs typeface="Arial" charset="0"/>
              </a:defRPr>
            </a:lvl5pPr>
            <a:lvl6pPr marL="457200" algn="l" rtl="0" eaLnBrk="1" fontAlgn="base" hangingPunct="1">
              <a:lnSpc>
                <a:spcPts val="3000"/>
              </a:lnSpc>
              <a:spcBef>
                <a:spcPct val="0"/>
              </a:spcBef>
              <a:spcAft>
                <a:spcPct val="0"/>
              </a:spcAft>
              <a:defRPr sz="3600" b="1">
                <a:solidFill>
                  <a:srgbClr val="000099"/>
                </a:solidFill>
                <a:latin typeface="Times New Roman" pitchFamily="18" charset="0"/>
                <a:cs typeface="Arial" charset="0"/>
              </a:defRPr>
            </a:lvl6pPr>
            <a:lvl7pPr marL="914400" algn="l" rtl="0" eaLnBrk="1" fontAlgn="base" hangingPunct="1">
              <a:lnSpc>
                <a:spcPts val="3000"/>
              </a:lnSpc>
              <a:spcBef>
                <a:spcPct val="0"/>
              </a:spcBef>
              <a:spcAft>
                <a:spcPct val="0"/>
              </a:spcAft>
              <a:defRPr sz="3600" b="1">
                <a:solidFill>
                  <a:srgbClr val="000099"/>
                </a:solidFill>
                <a:latin typeface="Times New Roman" pitchFamily="18" charset="0"/>
                <a:cs typeface="Arial" charset="0"/>
              </a:defRPr>
            </a:lvl7pPr>
            <a:lvl8pPr marL="1371600" algn="l" rtl="0" eaLnBrk="1" fontAlgn="base" hangingPunct="1">
              <a:lnSpc>
                <a:spcPts val="3000"/>
              </a:lnSpc>
              <a:spcBef>
                <a:spcPct val="0"/>
              </a:spcBef>
              <a:spcAft>
                <a:spcPct val="0"/>
              </a:spcAft>
              <a:defRPr sz="3600" b="1">
                <a:solidFill>
                  <a:srgbClr val="000099"/>
                </a:solidFill>
                <a:latin typeface="Times New Roman" pitchFamily="18" charset="0"/>
                <a:cs typeface="Arial" charset="0"/>
              </a:defRPr>
            </a:lvl8pPr>
            <a:lvl9pPr marL="1828800" algn="l" rtl="0" eaLnBrk="1" fontAlgn="base" hangingPunct="1">
              <a:lnSpc>
                <a:spcPts val="3000"/>
              </a:lnSpc>
              <a:spcBef>
                <a:spcPct val="0"/>
              </a:spcBef>
              <a:spcAft>
                <a:spcPct val="0"/>
              </a:spcAft>
              <a:defRPr sz="3600" b="1">
                <a:solidFill>
                  <a:srgbClr val="000099"/>
                </a:solidFill>
                <a:latin typeface="Times New Roman" pitchFamily="18" charset="0"/>
                <a:cs typeface="Arial" charset="0"/>
              </a:defRPr>
            </a:lvl9pPr>
          </a:lstStyle>
          <a:p>
            <a:r>
              <a:rPr lang="en-US" sz="4000" b="0" dirty="0" smtClean="0">
                <a:solidFill>
                  <a:schemeClr val="tx1"/>
                </a:solidFill>
                <a:latin typeface="+mn-lt"/>
              </a:rPr>
              <a:t>Discovering Themes</a:t>
            </a:r>
            <a:endParaRPr lang="en-US" sz="4000" b="0" dirty="0">
              <a:solidFill>
                <a:schemeClr val="tx1"/>
              </a:solidFill>
              <a:latin typeface="+mn-lt"/>
            </a:endParaRPr>
          </a:p>
        </p:txBody>
      </p:sp>
      <p:sp>
        <p:nvSpPr>
          <p:cNvPr id="7" name="Content Placeholder 3"/>
          <p:cNvSpPr txBox="1">
            <a:spLocks/>
          </p:cNvSpPr>
          <p:nvPr/>
        </p:nvSpPr>
        <p:spPr>
          <a:xfrm>
            <a:off x="457200" y="1219200"/>
            <a:ext cx="8445500" cy="4267200"/>
          </a:xfrm>
          <a:prstGeom prst="rect">
            <a:avLst/>
          </a:prstGeom>
        </p:spPr>
        <p:txBody>
          <a:bodyPr/>
          <a:lstStyle>
            <a:lvl1pPr marL="292100" indent="-292100" algn="l" rtl="0" eaLnBrk="1" fontAlgn="base" hangingPunct="1">
              <a:lnSpc>
                <a:spcPts val="2600"/>
              </a:lnSpc>
              <a:spcBef>
                <a:spcPct val="0"/>
              </a:spcBef>
              <a:spcAft>
                <a:spcPts val="800"/>
              </a:spcAft>
              <a:buClr>
                <a:srgbClr val="FDAA03"/>
              </a:buClr>
              <a:buSzPct val="120000"/>
              <a:buFont typeface="Wingdings" pitchFamily="2" charset="2"/>
              <a:buChar char="§"/>
              <a:defRPr sz="2000" b="1">
                <a:solidFill>
                  <a:schemeClr val="tx1"/>
                </a:solidFill>
                <a:latin typeface="+mn-lt"/>
                <a:ea typeface="+mn-ea"/>
                <a:cs typeface="+mn-cs"/>
              </a:defRPr>
            </a:lvl1pPr>
            <a:lvl2pPr marL="684213" indent="-227013" algn="l" rtl="0" eaLnBrk="1" fontAlgn="base" hangingPunct="1">
              <a:lnSpc>
                <a:spcPts val="2400"/>
              </a:lnSpc>
              <a:spcBef>
                <a:spcPct val="0"/>
              </a:spcBef>
              <a:spcAft>
                <a:spcPts val="800"/>
              </a:spcAft>
              <a:buClr>
                <a:srgbClr val="FDAA03"/>
              </a:buClr>
              <a:buChar char="–"/>
              <a:defRPr sz="2000" b="1">
                <a:solidFill>
                  <a:schemeClr val="tx1"/>
                </a:solidFill>
                <a:latin typeface="+mn-lt"/>
                <a:cs typeface="+mn-cs"/>
              </a:defRPr>
            </a:lvl2pPr>
            <a:lvl3pPr marL="966788" indent="-168275" algn="l" rtl="0" eaLnBrk="1" fontAlgn="base" hangingPunct="1">
              <a:lnSpc>
                <a:spcPts val="2400"/>
              </a:lnSpc>
              <a:spcBef>
                <a:spcPct val="0"/>
              </a:spcBef>
              <a:spcAft>
                <a:spcPts val="800"/>
              </a:spcAft>
              <a:buClr>
                <a:srgbClr val="FDAA03"/>
              </a:buClr>
              <a:buSzPct val="90000"/>
              <a:buFont typeface="Wingdings" pitchFamily="2" charset="2"/>
              <a:buChar char="§"/>
              <a:defRPr b="1">
                <a:solidFill>
                  <a:schemeClr val="tx1"/>
                </a:solidFill>
                <a:latin typeface="+mn-lt"/>
                <a:cs typeface="+mn-cs"/>
              </a:defRPr>
            </a:lvl3pPr>
            <a:lvl4pPr marL="1195388" indent="-114300" algn="l" rtl="0" eaLnBrk="1" fontAlgn="base" hangingPunct="1">
              <a:lnSpc>
                <a:spcPts val="1400"/>
              </a:lnSpc>
              <a:spcBef>
                <a:spcPct val="0"/>
              </a:spcBef>
              <a:spcAft>
                <a:spcPts val="800"/>
              </a:spcAft>
              <a:buClr>
                <a:srgbClr val="FDAA03"/>
              </a:buClr>
              <a:buChar char="­"/>
              <a:defRPr sz="1400" b="1">
                <a:solidFill>
                  <a:schemeClr val="tx1"/>
                </a:solidFill>
                <a:latin typeface="+mn-lt"/>
                <a:cs typeface="+mn-cs"/>
              </a:defRPr>
            </a:lvl4pPr>
            <a:lvl5pPr marL="1423988" indent="-114300" algn="l" rtl="0" eaLnBrk="1" fontAlgn="base" hangingPunct="1">
              <a:lnSpc>
                <a:spcPts val="1200"/>
              </a:lnSpc>
              <a:spcBef>
                <a:spcPct val="0"/>
              </a:spcBef>
              <a:spcAft>
                <a:spcPts val="800"/>
              </a:spcAft>
              <a:buClr>
                <a:srgbClr val="FDAA03"/>
              </a:buClr>
              <a:buSzPct val="50000"/>
              <a:buFont typeface="Monotype Sorts" pitchFamily="2" charset="2"/>
              <a:buChar char="n"/>
              <a:defRPr sz="1400" b="1">
                <a:solidFill>
                  <a:schemeClr val="tx1"/>
                </a:solidFill>
                <a:latin typeface="+mn-lt"/>
                <a:cs typeface="+mn-cs"/>
              </a:defRPr>
            </a:lvl5pPr>
            <a:lvl6pPr marL="1881188" indent="-114300" algn="l" rtl="0" eaLnBrk="1" fontAlgn="base" hangingPunct="1">
              <a:lnSpc>
                <a:spcPts val="1200"/>
              </a:lnSpc>
              <a:spcBef>
                <a:spcPct val="0"/>
              </a:spcBef>
              <a:spcAft>
                <a:spcPts val="800"/>
              </a:spcAft>
              <a:buClr>
                <a:srgbClr val="FDAA03"/>
              </a:buClr>
              <a:buSzPct val="50000"/>
              <a:buFont typeface="Monotype Sorts" pitchFamily="2" charset="2"/>
              <a:buChar char="n"/>
              <a:defRPr sz="1400" b="1">
                <a:solidFill>
                  <a:schemeClr val="tx1"/>
                </a:solidFill>
                <a:latin typeface="+mn-lt"/>
                <a:cs typeface="+mn-cs"/>
              </a:defRPr>
            </a:lvl6pPr>
            <a:lvl7pPr marL="2338388" indent="-114300" algn="l" rtl="0" eaLnBrk="1" fontAlgn="base" hangingPunct="1">
              <a:lnSpc>
                <a:spcPts val="1200"/>
              </a:lnSpc>
              <a:spcBef>
                <a:spcPct val="0"/>
              </a:spcBef>
              <a:spcAft>
                <a:spcPts val="800"/>
              </a:spcAft>
              <a:buClr>
                <a:srgbClr val="FDAA03"/>
              </a:buClr>
              <a:buSzPct val="50000"/>
              <a:buFont typeface="Monotype Sorts" pitchFamily="2" charset="2"/>
              <a:buChar char="n"/>
              <a:defRPr sz="1400" b="1">
                <a:solidFill>
                  <a:schemeClr val="tx1"/>
                </a:solidFill>
                <a:latin typeface="+mn-lt"/>
                <a:cs typeface="+mn-cs"/>
              </a:defRPr>
            </a:lvl7pPr>
            <a:lvl8pPr marL="2795588" indent="-114300" algn="l" rtl="0" eaLnBrk="1" fontAlgn="base" hangingPunct="1">
              <a:lnSpc>
                <a:spcPts val="1200"/>
              </a:lnSpc>
              <a:spcBef>
                <a:spcPct val="0"/>
              </a:spcBef>
              <a:spcAft>
                <a:spcPts val="800"/>
              </a:spcAft>
              <a:buClr>
                <a:srgbClr val="FDAA03"/>
              </a:buClr>
              <a:buSzPct val="50000"/>
              <a:buFont typeface="Monotype Sorts" pitchFamily="2" charset="2"/>
              <a:buChar char="n"/>
              <a:defRPr sz="1400" b="1">
                <a:solidFill>
                  <a:schemeClr val="tx1"/>
                </a:solidFill>
                <a:latin typeface="+mn-lt"/>
                <a:cs typeface="+mn-cs"/>
              </a:defRPr>
            </a:lvl8pPr>
            <a:lvl9pPr marL="3252788" indent="-114300" algn="l" rtl="0" eaLnBrk="1" fontAlgn="base" hangingPunct="1">
              <a:lnSpc>
                <a:spcPts val="1200"/>
              </a:lnSpc>
              <a:spcBef>
                <a:spcPct val="0"/>
              </a:spcBef>
              <a:spcAft>
                <a:spcPts val="800"/>
              </a:spcAft>
              <a:buClr>
                <a:srgbClr val="FDAA03"/>
              </a:buClr>
              <a:buSzPct val="50000"/>
              <a:buFont typeface="Monotype Sorts" pitchFamily="2" charset="2"/>
              <a:buChar char="n"/>
              <a:defRPr sz="1400" b="1">
                <a:solidFill>
                  <a:schemeClr val="tx1"/>
                </a:solidFill>
                <a:latin typeface="+mn-lt"/>
                <a:cs typeface="+mn-cs"/>
              </a:defRPr>
            </a:lvl9pPr>
          </a:lstStyle>
          <a:p>
            <a:r>
              <a:rPr lang="en-US" b="0" dirty="0" smtClean="0">
                <a:latin typeface="Calibri" pitchFamily="34" charset="0"/>
                <a:cs typeface="Calibri" pitchFamily="34" charset="0"/>
              </a:rPr>
              <a:t>How </a:t>
            </a:r>
            <a:r>
              <a:rPr lang="en-US" b="0" dirty="0" smtClean="0">
                <a:latin typeface="Calibri" pitchFamily="34" charset="0"/>
                <a:cs typeface="Calibri" pitchFamily="34" charset="0"/>
              </a:rPr>
              <a:t>to create word clouds?</a:t>
            </a:r>
          </a:p>
          <a:p>
            <a:pPr lvl="1"/>
            <a:r>
              <a:rPr lang="en-US" b="0" dirty="0" smtClean="0">
                <a:latin typeface="Calibri" pitchFamily="34" charset="0"/>
                <a:cs typeface="Calibri" pitchFamily="34" charset="0"/>
              </a:rPr>
              <a:t>Go to </a:t>
            </a:r>
            <a:r>
              <a:rPr lang="en-US" b="0" dirty="0" smtClean="0">
                <a:latin typeface="Calibri" pitchFamily="34" charset="0"/>
                <a:cs typeface="Calibri" pitchFamily="34" charset="0"/>
                <a:hlinkClick r:id="rId3"/>
              </a:rPr>
              <a:t>www.wordle.net</a:t>
            </a:r>
            <a:r>
              <a:rPr lang="en-US" b="0" dirty="0" smtClean="0">
                <a:latin typeface="Calibri" pitchFamily="34" charset="0"/>
                <a:cs typeface="Calibri" pitchFamily="34" charset="0"/>
              </a:rPr>
              <a:t> and click on Create</a:t>
            </a:r>
          </a:p>
          <a:p>
            <a:pPr lvl="1"/>
            <a:r>
              <a:rPr lang="en-US" b="0" dirty="0" smtClean="0">
                <a:latin typeface="Calibri" pitchFamily="34" charset="0"/>
                <a:cs typeface="Calibri" pitchFamily="34" charset="0"/>
              </a:rPr>
              <a:t>Copy a Persian language text (highlight text and press </a:t>
            </a:r>
            <a:r>
              <a:rPr lang="en-US" b="0" i="1" dirty="0" err="1" smtClean="0">
                <a:latin typeface="Calibri" pitchFamily="34" charset="0"/>
                <a:cs typeface="Calibri" pitchFamily="34" charset="0"/>
              </a:rPr>
              <a:t>Ctrl+c</a:t>
            </a:r>
            <a:r>
              <a:rPr lang="en-US" b="0" dirty="0" smtClean="0">
                <a:latin typeface="Calibri" pitchFamily="34" charset="0"/>
                <a:cs typeface="Calibri" pitchFamily="34" charset="0"/>
              </a:rPr>
              <a:t>) and paste onto the top box (click in the box and type </a:t>
            </a:r>
            <a:r>
              <a:rPr lang="en-US" b="0" i="1" dirty="0" err="1" smtClean="0">
                <a:latin typeface="Calibri" pitchFamily="34" charset="0"/>
                <a:cs typeface="Calibri" pitchFamily="34" charset="0"/>
              </a:rPr>
              <a:t>Ctrl+v</a:t>
            </a:r>
            <a:r>
              <a:rPr lang="en-US" b="0" dirty="0" smtClean="0">
                <a:latin typeface="Calibri" pitchFamily="34" charset="0"/>
                <a:cs typeface="Calibri" pitchFamily="34" charset="0"/>
              </a:rPr>
              <a:t>) </a:t>
            </a:r>
          </a:p>
          <a:p>
            <a:pPr lvl="1"/>
            <a:r>
              <a:rPr lang="en-US" b="0" dirty="0" smtClean="0">
                <a:latin typeface="Calibri" pitchFamily="34" charset="0"/>
                <a:cs typeface="Calibri" pitchFamily="34" charset="0"/>
              </a:rPr>
              <a:t>Click </a:t>
            </a:r>
            <a:r>
              <a:rPr lang="en-US" b="0" i="1" dirty="0" smtClean="0">
                <a:latin typeface="Calibri" pitchFamily="34" charset="0"/>
                <a:cs typeface="Calibri" pitchFamily="34" charset="0"/>
              </a:rPr>
              <a:t>Go</a:t>
            </a:r>
          </a:p>
          <a:p>
            <a:pPr lvl="1"/>
            <a:r>
              <a:rPr lang="en-US" b="0" i="1" dirty="0" smtClean="0">
                <a:latin typeface="Calibri" pitchFamily="34" charset="0"/>
                <a:cs typeface="Calibri" pitchFamily="34" charset="0"/>
              </a:rPr>
              <a:t>Randomize</a:t>
            </a:r>
            <a:r>
              <a:rPr lang="en-US" b="0" dirty="0" smtClean="0">
                <a:latin typeface="Calibri" pitchFamily="34" charset="0"/>
                <a:cs typeface="Calibri" pitchFamily="34" charset="0"/>
              </a:rPr>
              <a:t> changes the color and font</a:t>
            </a:r>
          </a:p>
          <a:p>
            <a:pPr lvl="1"/>
            <a:r>
              <a:rPr lang="en-US" b="0" dirty="0" smtClean="0">
                <a:latin typeface="Calibri" pitchFamily="34" charset="0"/>
                <a:cs typeface="Calibri" pitchFamily="34" charset="0"/>
              </a:rPr>
              <a:t>Right-click on a word to delete it from the word cloud</a:t>
            </a:r>
          </a:p>
          <a:p>
            <a:pPr lvl="1"/>
            <a:endParaRPr lang="en-US" b="0" dirty="0" smtClean="0">
              <a:latin typeface="Calibri" pitchFamily="34" charset="0"/>
              <a:cs typeface="Calibri" pitchFamily="34" charset="0"/>
            </a:endParaRPr>
          </a:p>
        </p:txBody>
      </p:sp>
    </p:spTree>
    <p:extLst>
      <p:ext uri="{BB962C8B-B14F-4D97-AF65-F5344CB8AC3E}">
        <p14:creationId xmlns:p14="http://schemas.microsoft.com/office/powerpoint/2010/main" val="40090329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Media (</a:t>
            </a:r>
            <a:r>
              <a:rPr lang="fa-IR" dirty="0" smtClean="0"/>
              <a:t>رسانه های اجتماعی</a:t>
            </a:r>
            <a:r>
              <a:rPr lang="en-US" dirty="0" smtClean="0"/>
              <a:t>)</a:t>
            </a:r>
            <a:endParaRPr lang="en-US" dirty="0"/>
          </a:p>
        </p:txBody>
      </p:sp>
      <p:sp>
        <p:nvSpPr>
          <p:cNvPr id="4" name="Slide Number Placeholder 3"/>
          <p:cNvSpPr>
            <a:spLocks noGrp="1"/>
          </p:cNvSpPr>
          <p:nvPr>
            <p:ph type="sldNum" sz="quarter" idx="12"/>
          </p:nvPr>
        </p:nvSpPr>
        <p:spPr/>
        <p:txBody>
          <a:bodyPr/>
          <a:lstStyle/>
          <a:p>
            <a:fld id="{D2D4CE26-931C-4B3E-8B22-469CA414310B}" type="slidenum">
              <a:rPr lang="en-US" smtClean="0"/>
              <a:pPr/>
              <a:t>4</a:t>
            </a:fld>
            <a:endParaRPr lang="en-US" dirty="0"/>
          </a:p>
        </p:txBody>
      </p:sp>
      <p:sp>
        <p:nvSpPr>
          <p:cNvPr id="3" name="Content Placeholder 2"/>
          <p:cNvSpPr>
            <a:spLocks noGrp="1"/>
          </p:cNvSpPr>
          <p:nvPr>
            <p:ph sz="quarter" idx="1"/>
          </p:nvPr>
        </p:nvSpPr>
        <p:spPr/>
        <p:txBody>
          <a:bodyPr>
            <a:normAutofit/>
          </a:bodyPr>
          <a:lstStyle/>
          <a:p>
            <a:r>
              <a:rPr lang="en-US" dirty="0">
                <a:solidFill>
                  <a:schemeClr val="accent1"/>
                </a:solidFill>
              </a:rPr>
              <a:t>Social media </a:t>
            </a:r>
            <a:r>
              <a:rPr lang="en-US" dirty="0"/>
              <a:t>includes the various online technology tools that enable people to communicate easily via the internet to share information and resources. </a:t>
            </a:r>
            <a:endParaRPr lang="en-US" dirty="0" smtClean="0"/>
          </a:p>
          <a:p>
            <a:r>
              <a:rPr lang="en-US" dirty="0" smtClean="0"/>
              <a:t>In this talk:</a:t>
            </a:r>
          </a:p>
          <a:p>
            <a:pPr lvl="1"/>
            <a:r>
              <a:rPr lang="en-US" dirty="0" smtClean="0"/>
              <a:t>Wikipedia</a:t>
            </a:r>
          </a:p>
          <a:p>
            <a:pPr lvl="1"/>
            <a:r>
              <a:rPr lang="en-US" dirty="0" smtClean="0"/>
              <a:t>Facebook</a:t>
            </a:r>
          </a:p>
          <a:p>
            <a:pPr lvl="1"/>
            <a:r>
              <a:rPr lang="en-US" dirty="0" smtClean="0"/>
              <a:t>You Tube</a:t>
            </a:r>
          </a:p>
          <a:p>
            <a:pPr lvl="1"/>
            <a:r>
              <a:rPr lang="en-US" dirty="0" smtClean="0"/>
              <a:t>Twitter</a:t>
            </a:r>
          </a:p>
          <a:p>
            <a:pPr lvl="1"/>
            <a:r>
              <a:rPr lang="en-US" dirty="0" smtClean="0"/>
              <a:t>Blogs</a:t>
            </a:r>
          </a:p>
        </p:txBody>
      </p:sp>
      <p:pic>
        <p:nvPicPr>
          <p:cNvPr id="1026" name="Picture 2" descr="http://socialchem.files.wordpress.com/2010/03/social-media-bandwag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6300" y="2743200"/>
            <a:ext cx="4019550" cy="32480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343400" y="1408027"/>
            <a:ext cx="3886200" cy="3554819"/>
          </a:xfrm>
          <a:prstGeom prst="rect">
            <a:avLst/>
          </a:prstGeom>
          <a:solidFill>
            <a:srgbClr val="C0D4AC"/>
          </a:solidFill>
          <a:ln>
            <a:solidFill>
              <a:schemeClr val="tx1"/>
            </a:solidFill>
          </a:ln>
        </p:spPr>
        <p:txBody>
          <a:bodyPr wrap="square">
            <a:spAutoFit/>
          </a:bodyPr>
          <a:lstStyle/>
          <a:p>
            <a:pPr algn="r"/>
            <a:r>
              <a:rPr lang="ar-EG" sz="2000" b="1" dirty="0" smtClean="0">
                <a:solidFill>
                  <a:srgbClr val="0070C0"/>
                </a:solidFill>
              </a:rPr>
              <a:t>کودتای 22 خرداد</a:t>
            </a:r>
          </a:p>
          <a:p>
            <a:pPr algn="r"/>
            <a:r>
              <a:rPr lang="en-US" dirty="0" smtClean="0"/>
              <a:t>October 26th, 2009 </a:t>
            </a:r>
          </a:p>
          <a:p>
            <a:pPr algn="r"/>
            <a:r>
              <a:rPr lang="ar-EG" sz="1800" dirty="0" smtClean="0"/>
              <a:t>حالا نظام کودتایی ایران با تلفیقی از حرکتهای سلبی و اعتراضی و کارهای ایجابی و ساختاری برای ریشه کنی خود مواجه است و وحشت کرده است. میلیونها ملت به ستوه آمده می خواهند با یک شعار واحد از سلطه این رژیم جائر و فاسد رهایی یابند. مقاومت در برابر این میلیونها معترض، یک خودکشی تمام عیار است که نظام نامشروع آقای خامنه ای را به قهقرا می برد</a:t>
            </a:r>
            <a:endParaRPr lang="ar-EG" sz="1800" dirty="0"/>
          </a:p>
        </p:txBody>
      </p:sp>
      <p:pic>
        <p:nvPicPr>
          <p:cNvPr id="12" name="Picture 4"/>
          <p:cNvPicPr>
            <a:picLocks noChangeAspect="1" noChangeArrowheads="1"/>
          </p:cNvPicPr>
          <p:nvPr/>
        </p:nvPicPr>
        <p:blipFill>
          <a:blip r:embed="rId3" cstate="print"/>
          <a:srcRect/>
          <a:stretch>
            <a:fillRect/>
          </a:stretch>
        </p:blipFill>
        <p:spPr bwMode="auto">
          <a:xfrm>
            <a:off x="273889" y="4552355"/>
            <a:ext cx="2857500" cy="1848445"/>
          </a:xfrm>
          <a:prstGeom prst="rect">
            <a:avLst/>
          </a:prstGeom>
          <a:noFill/>
          <a:ln w="9525">
            <a:noFill/>
            <a:miter lim="800000"/>
            <a:headEnd/>
            <a:tailEnd/>
          </a:ln>
        </p:spPr>
      </p:pic>
      <p:sp>
        <p:nvSpPr>
          <p:cNvPr id="13" name="TextBox 12"/>
          <p:cNvSpPr txBox="1"/>
          <p:nvPr/>
        </p:nvSpPr>
        <p:spPr>
          <a:xfrm>
            <a:off x="226794" y="4247555"/>
            <a:ext cx="2287806" cy="369332"/>
          </a:xfrm>
          <a:prstGeom prst="rect">
            <a:avLst/>
          </a:prstGeom>
          <a:noFill/>
        </p:spPr>
        <p:txBody>
          <a:bodyPr wrap="none" rtlCol="0">
            <a:spAutoFit/>
          </a:bodyPr>
          <a:lstStyle/>
          <a:p>
            <a:r>
              <a:rPr lang="en-US" b="1" dirty="0" smtClean="0">
                <a:solidFill>
                  <a:srgbClr val="00B050"/>
                </a:solidFill>
              </a:rPr>
              <a:t>“Green Movement”</a:t>
            </a:r>
            <a:endParaRPr lang="en-US" b="1" dirty="0">
              <a:solidFill>
                <a:srgbClr val="00B050"/>
              </a:solidFill>
            </a:endParaRPr>
          </a:p>
        </p:txBody>
      </p:sp>
      <p:sp>
        <p:nvSpPr>
          <p:cNvPr id="15" name="Title 2"/>
          <p:cNvSpPr txBox="1">
            <a:spLocks/>
          </p:cNvSpPr>
          <p:nvPr/>
        </p:nvSpPr>
        <p:spPr bwMode="auto">
          <a:xfrm>
            <a:off x="457200" y="381000"/>
            <a:ext cx="82296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lnSpc>
                <a:spcPts val="3000"/>
              </a:lnSpc>
              <a:spcBef>
                <a:spcPct val="0"/>
              </a:spcBef>
              <a:spcAft>
                <a:spcPct val="0"/>
              </a:spcAft>
              <a:defRPr sz="3600" b="1">
                <a:solidFill>
                  <a:srgbClr val="000099"/>
                </a:solidFill>
                <a:latin typeface="+mj-lt"/>
                <a:ea typeface="+mj-ea"/>
                <a:cs typeface="+mj-cs"/>
              </a:defRPr>
            </a:lvl1pPr>
            <a:lvl2pPr algn="l" rtl="0" eaLnBrk="1" fontAlgn="base" hangingPunct="1">
              <a:lnSpc>
                <a:spcPts val="3000"/>
              </a:lnSpc>
              <a:spcBef>
                <a:spcPct val="0"/>
              </a:spcBef>
              <a:spcAft>
                <a:spcPct val="0"/>
              </a:spcAft>
              <a:defRPr sz="3600" b="1">
                <a:solidFill>
                  <a:srgbClr val="000099"/>
                </a:solidFill>
                <a:latin typeface="Times New Roman" pitchFamily="18" charset="0"/>
                <a:cs typeface="Arial" charset="0"/>
              </a:defRPr>
            </a:lvl2pPr>
            <a:lvl3pPr algn="l" rtl="0" eaLnBrk="1" fontAlgn="base" hangingPunct="1">
              <a:lnSpc>
                <a:spcPts val="3000"/>
              </a:lnSpc>
              <a:spcBef>
                <a:spcPct val="0"/>
              </a:spcBef>
              <a:spcAft>
                <a:spcPct val="0"/>
              </a:spcAft>
              <a:defRPr sz="3600" b="1">
                <a:solidFill>
                  <a:srgbClr val="000099"/>
                </a:solidFill>
                <a:latin typeface="Times New Roman" pitchFamily="18" charset="0"/>
                <a:cs typeface="Arial" charset="0"/>
              </a:defRPr>
            </a:lvl3pPr>
            <a:lvl4pPr algn="l" rtl="0" eaLnBrk="1" fontAlgn="base" hangingPunct="1">
              <a:lnSpc>
                <a:spcPts val="3000"/>
              </a:lnSpc>
              <a:spcBef>
                <a:spcPct val="0"/>
              </a:spcBef>
              <a:spcAft>
                <a:spcPct val="0"/>
              </a:spcAft>
              <a:defRPr sz="3600" b="1">
                <a:solidFill>
                  <a:srgbClr val="000099"/>
                </a:solidFill>
                <a:latin typeface="Times New Roman" pitchFamily="18" charset="0"/>
                <a:cs typeface="Arial" charset="0"/>
              </a:defRPr>
            </a:lvl4pPr>
            <a:lvl5pPr algn="l" rtl="0" eaLnBrk="1" fontAlgn="base" hangingPunct="1">
              <a:lnSpc>
                <a:spcPts val="3000"/>
              </a:lnSpc>
              <a:spcBef>
                <a:spcPct val="0"/>
              </a:spcBef>
              <a:spcAft>
                <a:spcPct val="0"/>
              </a:spcAft>
              <a:defRPr sz="3600" b="1">
                <a:solidFill>
                  <a:srgbClr val="000099"/>
                </a:solidFill>
                <a:latin typeface="Times New Roman" pitchFamily="18" charset="0"/>
                <a:cs typeface="Arial" charset="0"/>
              </a:defRPr>
            </a:lvl5pPr>
            <a:lvl6pPr marL="457200" algn="l" rtl="0" eaLnBrk="1" fontAlgn="base" hangingPunct="1">
              <a:lnSpc>
                <a:spcPts val="3000"/>
              </a:lnSpc>
              <a:spcBef>
                <a:spcPct val="0"/>
              </a:spcBef>
              <a:spcAft>
                <a:spcPct val="0"/>
              </a:spcAft>
              <a:defRPr sz="3600" b="1">
                <a:solidFill>
                  <a:srgbClr val="000099"/>
                </a:solidFill>
                <a:latin typeface="Times New Roman" pitchFamily="18" charset="0"/>
                <a:cs typeface="Arial" charset="0"/>
              </a:defRPr>
            </a:lvl6pPr>
            <a:lvl7pPr marL="914400" algn="l" rtl="0" eaLnBrk="1" fontAlgn="base" hangingPunct="1">
              <a:lnSpc>
                <a:spcPts val="3000"/>
              </a:lnSpc>
              <a:spcBef>
                <a:spcPct val="0"/>
              </a:spcBef>
              <a:spcAft>
                <a:spcPct val="0"/>
              </a:spcAft>
              <a:defRPr sz="3600" b="1">
                <a:solidFill>
                  <a:srgbClr val="000099"/>
                </a:solidFill>
                <a:latin typeface="Times New Roman" pitchFamily="18" charset="0"/>
                <a:cs typeface="Arial" charset="0"/>
              </a:defRPr>
            </a:lvl7pPr>
            <a:lvl8pPr marL="1371600" algn="l" rtl="0" eaLnBrk="1" fontAlgn="base" hangingPunct="1">
              <a:lnSpc>
                <a:spcPts val="3000"/>
              </a:lnSpc>
              <a:spcBef>
                <a:spcPct val="0"/>
              </a:spcBef>
              <a:spcAft>
                <a:spcPct val="0"/>
              </a:spcAft>
              <a:defRPr sz="3600" b="1">
                <a:solidFill>
                  <a:srgbClr val="000099"/>
                </a:solidFill>
                <a:latin typeface="Times New Roman" pitchFamily="18" charset="0"/>
                <a:cs typeface="Arial" charset="0"/>
              </a:defRPr>
            </a:lvl8pPr>
            <a:lvl9pPr marL="1828800" algn="l" rtl="0" eaLnBrk="1" fontAlgn="base" hangingPunct="1">
              <a:lnSpc>
                <a:spcPts val="3000"/>
              </a:lnSpc>
              <a:spcBef>
                <a:spcPct val="0"/>
              </a:spcBef>
              <a:spcAft>
                <a:spcPct val="0"/>
              </a:spcAft>
              <a:defRPr sz="3600" b="1">
                <a:solidFill>
                  <a:srgbClr val="000099"/>
                </a:solidFill>
                <a:latin typeface="Times New Roman" pitchFamily="18" charset="0"/>
                <a:cs typeface="Arial" charset="0"/>
              </a:defRPr>
            </a:lvl9pPr>
          </a:lstStyle>
          <a:p>
            <a:r>
              <a:rPr lang="en-US" sz="4000" b="0" dirty="0" smtClean="0">
                <a:solidFill>
                  <a:schemeClr val="tx1"/>
                </a:solidFill>
                <a:latin typeface="+mn-lt"/>
              </a:rPr>
              <a:t>Rhetoric and Ideology</a:t>
            </a:r>
            <a:endParaRPr lang="en-US" sz="4000" b="0" dirty="0">
              <a:solidFill>
                <a:schemeClr val="tx1"/>
              </a:solidFill>
              <a:latin typeface="+mn-lt"/>
            </a:endParaRPr>
          </a:p>
        </p:txBody>
      </p:sp>
    </p:spTree>
    <p:extLst>
      <p:ext uri="{BB962C8B-B14F-4D97-AF65-F5344CB8AC3E}">
        <p14:creationId xmlns:p14="http://schemas.microsoft.com/office/powerpoint/2010/main" val="30096405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952149" y="1219200"/>
            <a:ext cx="7020401" cy="2286000"/>
            <a:chOff x="2143125" y="2219325"/>
            <a:chExt cx="6610350" cy="177165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25" y="2219325"/>
              <a:ext cx="6610350"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25" y="2438400"/>
              <a:ext cx="654367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Title 2"/>
          <p:cNvSpPr txBox="1">
            <a:spLocks/>
          </p:cNvSpPr>
          <p:nvPr/>
        </p:nvSpPr>
        <p:spPr bwMode="auto">
          <a:xfrm>
            <a:off x="457200" y="381000"/>
            <a:ext cx="82296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lnSpc>
                <a:spcPts val="3000"/>
              </a:lnSpc>
              <a:spcBef>
                <a:spcPct val="0"/>
              </a:spcBef>
              <a:spcAft>
                <a:spcPct val="0"/>
              </a:spcAft>
              <a:defRPr sz="3600" b="1">
                <a:solidFill>
                  <a:srgbClr val="000099"/>
                </a:solidFill>
                <a:latin typeface="+mj-lt"/>
                <a:ea typeface="+mj-ea"/>
                <a:cs typeface="+mj-cs"/>
              </a:defRPr>
            </a:lvl1pPr>
            <a:lvl2pPr algn="l" rtl="0" eaLnBrk="1" fontAlgn="base" hangingPunct="1">
              <a:lnSpc>
                <a:spcPts val="3000"/>
              </a:lnSpc>
              <a:spcBef>
                <a:spcPct val="0"/>
              </a:spcBef>
              <a:spcAft>
                <a:spcPct val="0"/>
              </a:spcAft>
              <a:defRPr sz="3600" b="1">
                <a:solidFill>
                  <a:srgbClr val="000099"/>
                </a:solidFill>
                <a:latin typeface="Times New Roman" pitchFamily="18" charset="0"/>
                <a:cs typeface="Arial" charset="0"/>
              </a:defRPr>
            </a:lvl2pPr>
            <a:lvl3pPr algn="l" rtl="0" eaLnBrk="1" fontAlgn="base" hangingPunct="1">
              <a:lnSpc>
                <a:spcPts val="3000"/>
              </a:lnSpc>
              <a:spcBef>
                <a:spcPct val="0"/>
              </a:spcBef>
              <a:spcAft>
                <a:spcPct val="0"/>
              </a:spcAft>
              <a:defRPr sz="3600" b="1">
                <a:solidFill>
                  <a:srgbClr val="000099"/>
                </a:solidFill>
                <a:latin typeface="Times New Roman" pitchFamily="18" charset="0"/>
                <a:cs typeface="Arial" charset="0"/>
              </a:defRPr>
            </a:lvl3pPr>
            <a:lvl4pPr algn="l" rtl="0" eaLnBrk="1" fontAlgn="base" hangingPunct="1">
              <a:lnSpc>
                <a:spcPts val="3000"/>
              </a:lnSpc>
              <a:spcBef>
                <a:spcPct val="0"/>
              </a:spcBef>
              <a:spcAft>
                <a:spcPct val="0"/>
              </a:spcAft>
              <a:defRPr sz="3600" b="1">
                <a:solidFill>
                  <a:srgbClr val="000099"/>
                </a:solidFill>
                <a:latin typeface="Times New Roman" pitchFamily="18" charset="0"/>
                <a:cs typeface="Arial" charset="0"/>
              </a:defRPr>
            </a:lvl4pPr>
            <a:lvl5pPr algn="l" rtl="0" eaLnBrk="1" fontAlgn="base" hangingPunct="1">
              <a:lnSpc>
                <a:spcPts val="3000"/>
              </a:lnSpc>
              <a:spcBef>
                <a:spcPct val="0"/>
              </a:spcBef>
              <a:spcAft>
                <a:spcPct val="0"/>
              </a:spcAft>
              <a:defRPr sz="3600" b="1">
                <a:solidFill>
                  <a:srgbClr val="000099"/>
                </a:solidFill>
                <a:latin typeface="Times New Roman" pitchFamily="18" charset="0"/>
                <a:cs typeface="Arial" charset="0"/>
              </a:defRPr>
            </a:lvl5pPr>
            <a:lvl6pPr marL="457200" algn="l" rtl="0" eaLnBrk="1" fontAlgn="base" hangingPunct="1">
              <a:lnSpc>
                <a:spcPts val="3000"/>
              </a:lnSpc>
              <a:spcBef>
                <a:spcPct val="0"/>
              </a:spcBef>
              <a:spcAft>
                <a:spcPct val="0"/>
              </a:spcAft>
              <a:defRPr sz="3600" b="1">
                <a:solidFill>
                  <a:srgbClr val="000099"/>
                </a:solidFill>
                <a:latin typeface="Times New Roman" pitchFamily="18" charset="0"/>
                <a:cs typeface="Arial" charset="0"/>
              </a:defRPr>
            </a:lvl6pPr>
            <a:lvl7pPr marL="914400" algn="l" rtl="0" eaLnBrk="1" fontAlgn="base" hangingPunct="1">
              <a:lnSpc>
                <a:spcPts val="3000"/>
              </a:lnSpc>
              <a:spcBef>
                <a:spcPct val="0"/>
              </a:spcBef>
              <a:spcAft>
                <a:spcPct val="0"/>
              </a:spcAft>
              <a:defRPr sz="3600" b="1">
                <a:solidFill>
                  <a:srgbClr val="000099"/>
                </a:solidFill>
                <a:latin typeface="Times New Roman" pitchFamily="18" charset="0"/>
                <a:cs typeface="Arial" charset="0"/>
              </a:defRPr>
            </a:lvl7pPr>
            <a:lvl8pPr marL="1371600" algn="l" rtl="0" eaLnBrk="1" fontAlgn="base" hangingPunct="1">
              <a:lnSpc>
                <a:spcPts val="3000"/>
              </a:lnSpc>
              <a:spcBef>
                <a:spcPct val="0"/>
              </a:spcBef>
              <a:spcAft>
                <a:spcPct val="0"/>
              </a:spcAft>
              <a:defRPr sz="3600" b="1">
                <a:solidFill>
                  <a:srgbClr val="000099"/>
                </a:solidFill>
                <a:latin typeface="Times New Roman" pitchFamily="18" charset="0"/>
                <a:cs typeface="Arial" charset="0"/>
              </a:defRPr>
            </a:lvl8pPr>
            <a:lvl9pPr marL="1828800" algn="l" rtl="0" eaLnBrk="1" fontAlgn="base" hangingPunct="1">
              <a:lnSpc>
                <a:spcPts val="3000"/>
              </a:lnSpc>
              <a:spcBef>
                <a:spcPct val="0"/>
              </a:spcBef>
              <a:spcAft>
                <a:spcPct val="0"/>
              </a:spcAft>
              <a:defRPr sz="3600" b="1">
                <a:solidFill>
                  <a:srgbClr val="000099"/>
                </a:solidFill>
                <a:latin typeface="Times New Roman" pitchFamily="18" charset="0"/>
                <a:cs typeface="Arial" charset="0"/>
              </a:defRPr>
            </a:lvl9pPr>
          </a:lstStyle>
          <a:p>
            <a:r>
              <a:rPr lang="en-US" sz="4000" b="0" dirty="0" smtClean="0">
                <a:solidFill>
                  <a:schemeClr val="tx1"/>
                </a:solidFill>
                <a:latin typeface="+mn-lt"/>
              </a:rPr>
              <a:t>Rhetoric and Ideology</a:t>
            </a:r>
            <a:endParaRPr lang="en-US" sz="4000" b="0" dirty="0">
              <a:solidFill>
                <a:schemeClr val="tx1"/>
              </a:solidFill>
              <a:latin typeface="+mn-lt"/>
            </a:endParaRPr>
          </a:p>
        </p:txBody>
      </p:sp>
      <p:pic>
        <p:nvPicPr>
          <p:cNvPr id="6" name="Picture 2"/>
          <p:cNvPicPr>
            <a:picLocks noChangeAspect="1" noChangeArrowheads="1"/>
          </p:cNvPicPr>
          <p:nvPr/>
        </p:nvPicPr>
        <p:blipFill>
          <a:blip r:embed="rId5" cstate="print"/>
          <a:srcRect/>
          <a:stretch>
            <a:fillRect/>
          </a:stretch>
        </p:blipFill>
        <p:spPr bwMode="auto">
          <a:xfrm>
            <a:off x="228600" y="4038600"/>
            <a:ext cx="2381250" cy="2362200"/>
          </a:xfrm>
          <a:prstGeom prst="rect">
            <a:avLst/>
          </a:prstGeom>
          <a:noFill/>
          <a:ln w="9525">
            <a:noFill/>
            <a:miter lim="800000"/>
            <a:headEnd/>
            <a:tailEnd/>
          </a:ln>
        </p:spPr>
      </p:pic>
      <p:sp>
        <p:nvSpPr>
          <p:cNvPr id="7" name="TextBox 6"/>
          <p:cNvSpPr txBox="1"/>
          <p:nvPr/>
        </p:nvSpPr>
        <p:spPr>
          <a:xfrm>
            <a:off x="228600" y="3669268"/>
            <a:ext cx="1723549" cy="369332"/>
          </a:xfrm>
          <a:prstGeom prst="rect">
            <a:avLst/>
          </a:prstGeom>
          <a:noFill/>
        </p:spPr>
        <p:txBody>
          <a:bodyPr wrap="none" rtlCol="0">
            <a:spAutoFit/>
          </a:bodyPr>
          <a:lstStyle/>
          <a:p>
            <a:r>
              <a:rPr lang="en-US" b="1" dirty="0" smtClean="0">
                <a:solidFill>
                  <a:srgbClr val="00B050"/>
                </a:solidFill>
              </a:rPr>
              <a:t>“Green Riots”</a:t>
            </a:r>
            <a:endParaRPr lang="en-US" b="1" dirty="0">
              <a:solidFill>
                <a:srgbClr val="00B050"/>
              </a:solidFill>
            </a:endParaRPr>
          </a:p>
        </p:txBody>
      </p:sp>
    </p:spTree>
    <p:extLst>
      <p:ext uri="{BB962C8B-B14F-4D97-AF65-F5344CB8AC3E}">
        <p14:creationId xmlns:p14="http://schemas.microsoft.com/office/powerpoint/2010/main" val="28735355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95008BC-DA31-4D19-837B-EFA4386B05F5}" type="slidenum">
              <a:rPr lang="en-US" smtClean="0"/>
              <a:pPr/>
              <a:t>42</a:t>
            </a:fld>
            <a:endParaRPr lang="en-US" dirty="0"/>
          </a:p>
        </p:txBody>
      </p:sp>
      <p:pic>
        <p:nvPicPr>
          <p:cNvPr id="12290" name="Picture 2"/>
          <p:cNvPicPr>
            <a:picLocks noChangeAspect="1" noChangeArrowheads="1"/>
          </p:cNvPicPr>
          <p:nvPr/>
        </p:nvPicPr>
        <p:blipFill>
          <a:blip r:embed="rId3" cstate="print"/>
          <a:srcRect/>
          <a:stretch>
            <a:fillRect/>
          </a:stretch>
        </p:blipFill>
        <p:spPr bwMode="auto">
          <a:xfrm>
            <a:off x="228600" y="152400"/>
            <a:ext cx="8305800" cy="6210568"/>
          </a:xfrm>
          <a:prstGeom prst="rect">
            <a:avLst/>
          </a:prstGeom>
          <a:noFill/>
          <a:ln w="9525">
            <a:noFill/>
            <a:miter lim="800000"/>
            <a:headEnd/>
            <a:tailEnd/>
          </a:ln>
        </p:spPr>
      </p:pic>
      <p:pic>
        <p:nvPicPr>
          <p:cNvPr id="12291" name="Picture 3"/>
          <p:cNvPicPr>
            <a:picLocks noChangeAspect="1" noChangeArrowheads="1"/>
          </p:cNvPicPr>
          <p:nvPr/>
        </p:nvPicPr>
        <p:blipFill>
          <a:blip r:embed="rId4" cstate="print"/>
          <a:srcRect/>
          <a:stretch>
            <a:fillRect/>
          </a:stretch>
        </p:blipFill>
        <p:spPr bwMode="auto">
          <a:xfrm>
            <a:off x="2905125" y="3276600"/>
            <a:ext cx="5629275" cy="3057525"/>
          </a:xfrm>
          <a:prstGeom prst="rect">
            <a:avLst/>
          </a:prstGeom>
          <a:noFill/>
          <a:ln w="9525">
            <a:noFill/>
            <a:miter lim="800000"/>
            <a:headEnd/>
            <a:tailEnd/>
          </a:ln>
        </p:spPr>
      </p:pic>
    </p:spTree>
    <p:extLst>
      <p:ext uri="{BB962C8B-B14F-4D97-AF65-F5344CB8AC3E}">
        <p14:creationId xmlns:p14="http://schemas.microsoft.com/office/powerpoint/2010/main" val="2532303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wipe(down)">
                                      <p:cBhvr>
                                        <p:cTn id="7"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95008BC-DA31-4D19-837B-EFA4386B05F5}" type="slidenum">
              <a:rPr lang="en-US" smtClean="0"/>
              <a:pPr/>
              <a:t>43</a:t>
            </a:fld>
            <a:endParaRPr lang="en-US" dirty="0"/>
          </a:p>
        </p:txBody>
      </p:sp>
      <p:pic>
        <p:nvPicPr>
          <p:cNvPr id="13314" name="Picture 2"/>
          <p:cNvPicPr>
            <a:picLocks noChangeAspect="1" noChangeArrowheads="1"/>
          </p:cNvPicPr>
          <p:nvPr/>
        </p:nvPicPr>
        <p:blipFill>
          <a:blip r:embed="rId3" cstate="print"/>
          <a:srcRect/>
          <a:stretch>
            <a:fillRect/>
          </a:stretch>
        </p:blipFill>
        <p:spPr bwMode="auto">
          <a:xfrm>
            <a:off x="381000" y="457200"/>
            <a:ext cx="5314950" cy="3752850"/>
          </a:xfrm>
          <a:prstGeom prst="rect">
            <a:avLst/>
          </a:prstGeom>
          <a:noFill/>
          <a:ln w="9525">
            <a:noFill/>
            <a:miter lim="800000"/>
            <a:headEnd/>
            <a:tailEnd/>
          </a:ln>
        </p:spPr>
      </p:pic>
      <p:pic>
        <p:nvPicPr>
          <p:cNvPr id="4" name="Picture 3"/>
          <p:cNvPicPr>
            <a:picLocks noChangeAspect="1" noChangeArrowheads="1"/>
          </p:cNvPicPr>
          <p:nvPr/>
        </p:nvPicPr>
        <p:blipFill>
          <a:blip r:embed="rId4" cstate="print"/>
          <a:srcRect/>
          <a:stretch>
            <a:fillRect/>
          </a:stretch>
        </p:blipFill>
        <p:spPr bwMode="auto">
          <a:xfrm>
            <a:off x="2905125" y="3276600"/>
            <a:ext cx="5629275" cy="3057525"/>
          </a:xfrm>
          <a:prstGeom prst="rect">
            <a:avLst/>
          </a:prstGeom>
          <a:noFill/>
          <a:ln w="9525">
            <a:noFill/>
            <a:miter lim="800000"/>
            <a:headEnd/>
            <a:tailEnd/>
          </a:ln>
        </p:spPr>
      </p:pic>
    </p:spTree>
    <p:extLst>
      <p:ext uri="{BB962C8B-B14F-4D97-AF65-F5344CB8AC3E}">
        <p14:creationId xmlns:p14="http://schemas.microsoft.com/office/powerpoint/2010/main" val="1981302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500" fill="hold"/>
                                        <p:tgtEl>
                                          <p:spTgt spid="13314"/>
                                        </p:tgtEl>
                                        <p:attrNameLst>
                                          <p:attrName>ppt_x</p:attrName>
                                        </p:attrNameLst>
                                      </p:cBhvr>
                                      <p:tavLst>
                                        <p:tav tm="0">
                                          <p:val>
                                            <p:strVal val="#ppt_x"/>
                                          </p:val>
                                        </p:tav>
                                        <p:tav tm="100000">
                                          <p:val>
                                            <p:strVal val="#ppt_x"/>
                                          </p:val>
                                        </p:tav>
                                      </p:tavLst>
                                    </p:anim>
                                    <p:anim calcmode="lin" valueType="num">
                                      <p:cBhvr additive="base">
                                        <p:cTn id="8"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List of Websites Mentioned</a:t>
            </a:r>
            <a:endParaRPr lang="en-US" dirty="0"/>
          </a:p>
        </p:txBody>
      </p:sp>
      <p:sp>
        <p:nvSpPr>
          <p:cNvPr id="4" name="Slide Number Placeholder 3"/>
          <p:cNvSpPr>
            <a:spLocks noGrp="1"/>
          </p:cNvSpPr>
          <p:nvPr>
            <p:ph type="sldNum" sz="quarter" idx="12"/>
          </p:nvPr>
        </p:nvSpPr>
        <p:spPr/>
        <p:txBody>
          <a:bodyPr/>
          <a:lstStyle/>
          <a:p>
            <a:fld id="{295008BC-DA31-4D19-837B-EFA4386B05F5}" type="slidenum">
              <a:rPr lang="en-US" smtClean="0"/>
              <a:pPr/>
              <a:t>44</a:t>
            </a:fld>
            <a:endParaRPr lang="en-US" dirty="0"/>
          </a:p>
        </p:txBody>
      </p:sp>
      <p:sp>
        <p:nvSpPr>
          <p:cNvPr id="6" name="Content Placeholder 5"/>
          <p:cNvSpPr>
            <a:spLocks noGrp="1"/>
          </p:cNvSpPr>
          <p:nvPr>
            <p:ph sz="quarter" idx="1"/>
          </p:nvPr>
        </p:nvSpPr>
        <p:spPr/>
        <p:txBody>
          <a:bodyPr>
            <a:normAutofit lnSpcReduction="10000"/>
          </a:bodyPr>
          <a:lstStyle/>
          <a:p>
            <a:r>
              <a:rPr lang="en-US" dirty="0" smtClean="0"/>
              <a:t>Persian Wikipedia: </a:t>
            </a:r>
            <a:r>
              <a:rPr lang="en-US" dirty="0" smtClean="0">
                <a:hlinkClick r:id="rId3"/>
              </a:rPr>
              <a:t>http</a:t>
            </a:r>
            <a:r>
              <a:rPr lang="en-US" dirty="0">
                <a:hlinkClick r:id="rId3"/>
              </a:rPr>
              <a:t>://</a:t>
            </a:r>
            <a:r>
              <a:rPr lang="en-US" dirty="0" smtClean="0">
                <a:hlinkClick r:id="rId3"/>
              </a:rPr>
              <a:t>fa.wikipedia.org</a:t>
            </a:r>
            <a:endParaRPr lang="en-US" dirty="0" smtClean="0"/>
          </a:p>
          <a:p>
            <a:r>
              <a:rPr lang="en-US" dirty="0" smtClean="0"/>
              <a:t>Facebook: </a:t>
            </a:r>
            <a:r>
              <a:rPr lang="en-US" dirty="0" smtClean="0">
                <a:hlinkClick r:id="rId4"/>
              </a:rPr>
              <a:t>http://www.facebook.com</a:t>
            </a:r>
            <a:endParaRPr lang="en-US" dirty="0" smtClean="0"/>
          </a:p>
          <a:p>
            <a:r>
              <a:rPr lang="en-US" dirty="0" smtClean="0"/>
              <a:t>YouTube: </a:t>
            </a:r>
            <a:r>
              <a:rPr lang="en-US" dirty="0" smtClean="0">
                <a:hlinkClick r:id="rId5"/>
              </a:rPr>
              <a:t>http://www.youtube.com</a:t>
            </a:r>
            <a:endParaRPr lang="en-US" dirty="0" smtClean="0"/>
          </a:p>
          <a:p>
            <a:r>
              <a:rPr lang="en-US" dirty="0" smtClean="0"/>
              <a:t>Twitter: </a:t>
            </a:r>
            <a:r>
              <a:rPr lang="en-US" dirty="0" smtClean="0">
                <a:hlinkClick r:id="rId6"/>
              </a:rPr>
              <a:t>http://www.twitter.com</a:t>
            </a:r>
            <a:endParaRPr lang="en-US" dirty="0" smtClean="0"/>
          </a:p>
          <a:p>
            <a:r>
              <a:rPr lang="en-US" dirty="0" smtClean="0"/>
              <a:t>Blogs: Can search for blogs by using Google</a:t>
            </a:r>
          </a:p>
          <a:p>
            <a:pPr lvl="1"/>
            <a:r>
              <a:rPr lang="en-US" dirty="0">
                <a:hlinkClick r:id="rId7"/>
              </a:rPr>
              <a:t>http://</a:t>
            </a:r>
            <a:r>
              <a:rPr lang="en-US" dirty="0" smtClean="0">
                <a:hlinkClick r:id="rId7"/>
              </a:rPr>
              <a:t>www.google.com/blogsearch?hl=en</a:t>
            </a:r>
            <a:r>
              <a:rPr lang="en-US" dirty="0" smtClean="0"/>
              <a:t> (English)</a:t>
            </a:r>
          </a:p>
          <a:p>
            <a:pPr lvl="1"/>
            <a:r>
              <a:rPr lang="en-US" dirty="0">
                <a:hlinkClick r:id="rId8"/>
              </a:rPr>
              <a:t>http://</a:t>
            </a:r>
            <a:r>
              <a:rPr lang="en-US" dirty="0" smtClean="0">
                <a:hlinkClick r:id="rId8"/>
              </a:rPr>
              <a:t>www.google.com/blogsearch?hl=fa</a:t>
            </a:r>
            <a:r>
              <a:rPr lang="en-US" dirty="0" smtClean="0"/>
              <a:t> (Persian)</a:t>
            </a:r>
          </a:p>
          <a:p>
            <a:r>
              <a:rPr lang="en-US" dirty="0" err="1" smtClean="0"/>
              <a:t>Trendsmap</a:t>
            </a:r>
            <a:r>
              <a:rPr lang="en-US" dirty="0" smtClean="0"/>
              <a:t>: </a:t>
            </a:r>
            <a:r>
              <a:rPr lang="en-US" dirty="0" smtClean="0">
                <a:hlinkClick r:id="rId9"/>
              </a:rPr>
              <a:t>http://trendsmap.com</a:t>
            </a:r>
            <a:endParaRPr lang="en-US" dirty="0" smtClean="0"/>
          </a:p>
          <a:p>
            <a:r>
              <a:rPr lang="en-US" dirty="0" err="1" smtClean="0"/>
              <a:t>Topsy</a:t>
            </a:r>
            <a:r>
              <a:rPr lang="en-US" dirty="0" smtClean="0"/>
              <a:t>: </a:t>
            </a:r>
            <a:r>
              <a:rPr lang="en-US" dirty="0" smtClean="0">
                <a:hlinkClick r:id="rId10"/>
              </a:rPr>
              <a:t>http://topsy.com</a:t>
            </a:r>
            <a:endParaRPr lang="en-US" dirty="0" smtClean="0"/>
          </a:p>
          <a:p>
            <a:r>
              <a:rPr lang="en-US" dirty="0" smtClean="0"/>
              <a:t>Google Trends: </a:t>
            </a:r>
            <a:r>
              <a:rPr lang="en-US" dirty="0" smtClean="0">
                <a:hlinkClick r:id="rId11"/>
              </a:rPr>
              <a:t>http://www.google.com/trends/</a:t>
            </a:r>
            <a:endParaRPr lang="en-US" dirty="0" smtClean="0"/>
          </a:p>
          <a:p>
            <a:r>
              <a:rPr lang="en-US" dirty="0" err="1" smtClean="0"/>
              <a:t>Wordle</a:t>
            </a:r>
            <a:r>
              <a:rPr lang="en-US" dirty="0" smtClean="0"/>
              <a:t>: </a:t>
            </a:r>
            <a:r>
              <a:rPr lang="en-US" dirty="0" smtClean="0">
                <a:hlinkClick r:id="rId12"/>
              </a:rPr>
              <a:t>http://www.wordle.net</a:t>
            </a:r>
            <a:endParaRPr lang="en-US" dirty="0"/>
          </a:p>
        </p:txBody>
      </p:sp>
    </p:spTree>
    <p:extLst>
      <p:ext uri="{BB962C8B-B14F-4D97-AF65-F5344CB8AC3E}">
        <p14:creationId xmlns:p14="http://schemas.microsoft.com/office/powerpoint/2010/main" val="17555051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fa-IR" sz="4800" dirty="0" smtClean="0"/>
              <a:t>مرسی!!</a:t>
            </a:r>
            <a:endParaRPr lang="en-US" sz="4800" dirty="0"/>
          </a:p>
        </p:txBody>
      </p:sp>
      <p:sp>
        <p:nvSpPr>
          <p:cNvPr id="4" name="Text Placeholder 3"/>
          <p:cNvSpPr>
            <a:spLocks noGrp="1"/>
          </p:cNvSpPr>
          <p:nvPr>
            <p:ph type="body" idx="1"/>
          </p:nvPr>
        </p:nvSpPr>
        <p:spPr/>
        <p:txBody>
          <a:bodyPr/>
          <a:lstStyle/>
          <a:p>
            <a:r>
              <a:rPr lang="en-US" dirty="0" smtClean="0"/>
              <a:t>For questions and feedback, please contact </a:t>
            </a:r>
            <a:r>
              <a:rPr lang="en-US" dirty="0" smtClean="0">
                <a:hlinkClick r:id="rId3"/>
              </a:rPr>
              <a:t>karine@mitre.org</a:t>
            </a:r>
            <a:endParaRPr lang="en-US" dirty="0" smtClean="0"/>
          </a:p>
          <a:p>
            <a:endParaRPr lang="en-US" dirty="0"/>
          </a:p>
        </p:txBody>
      </p:sp>
      <p:sp>
        <p:nvSpPr>
          <p:cNvPr id="2" name="Slide Number Placeholder 1"/>
          <p:cNvSpPr>
            <a:spLocks noGrp="1"/>
          </p:cNvSpPr>
          <p:nvPr>
            <p:ph type="sldNum" sz="quarter" idx="12"/>
          </p:nvPr>
        </p:nvSpPr>
        <p:spPr/>
        <p:txBody>
          <a:bodyPr/>
          <a:lstStyle/>
          <a:p>
            <a:fld id="{295008BC-DA31-4D19-837B-EFA4386B05F5}" type="slidenum">
              <a:rPr lang="en-US" smtClean="0"/>
              <a:pPr/>
              <a:t>45</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95008BC-DA31-4D19-837B-EFA4386B05F5}" type="slidenum">
              <a:rPr lang="en-US" smtClean="0"/>
              <a:pPr/>
              <a:t>5</a:t>
            </a:fld>
            <a:endParaRPr lang="en-US" dirty="0"/>
          </a:p>
        </p:txBody>
      </p:sp>
      <p:pic>
        <p:nvPicPr>
          <p:cNvPr id="3078" name="Picture 6" descr="http://www.medianews.ir/images/content/2011/06/30/SocialMediaLandscape20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26908"/>
            <a:ext cx="5715000" cy="6192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62199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A538793-F95B-4CFC-9A87-DBAD57B24C1D}" type="slidenum">
              <a:rPr lang="en-US" smtClean="0"/>
              <a:pPr/>
              <a:t>6</a:t>
            </a:fld>
            <a:endParaRPr lang="en-US"/>
          </a:p>
        </p:txBody>
      </p:sp>
      <p:pic>
        <p:nvPicPr>
          <p:cNvPr id="9" name="Picture 2" descr="http://amt.caltech.edu/site_images/153-future-man.jpg"/>
          <p:cNvPicPr>
            <a:picLocks noChangeAspect="1" noChangeArrowheads="1"/>
          </p:cNvPicPr>
          <p:nvPr/>
        </p:nvPicPr>
        <p:blipFill>
          <a:blip r:embed="rId3" cstate="print"/>
          <a:srcRect/>
          <a:stretch>
            <a:fillRect/>
          </a:stretch>
        </p:blipFill>
        <p:spPr bwMode="auto">
          <a:xfrm>
            <a:off x="838200" y="533400"/>
            <a:ext cx="7315200" cy="5852160"/>
          </a:xfrm>
          <a:prstGeom prst="rect">
            <a:avLst/>
          </a:prstGeom>
          <a:noFill/>
        </p:spPr>
      </p:pic>
    </p:spTree>
    <p:extLst>
      <p:ext uri="{BB962C8B-B14F-4D97-AF65-F5344CB8AC3E}">
        <p14:creationId xmlns:p14="http://schemas.microsoft.com/office/powerpoint/2010/main" val="9937707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A538793-F95B-4CFC-9A87-DBAD57B24C1D}" type="slidenum">
              <a:rPr lang="en-US" smtClean="0"/>
              <a:pPr/>
              <a:t>7</a:t>
            </a:fld>
            <a:endParaRPr lang="en-US"/>
          </a:p>
        </p:txBody>
      </p:sp>
      <p:pic>
        <p:nvPicPr>
          <p:cNvPr id="91140" name="Picture 4" descr="http://amt.caltech.edu/site_images/125-twitter-cartoon.jpg"/>
          <p:cNvPicPr>
            <a:picLocks noChangeAspect="1" noChangeArrowheads="1"/>
          </p:cNvPicPr>
          <p:nvPr/>
        </p:nvPicPr>
        <p:blipFill>
          <a:blip r:embed="rId3" cstate="print"/>
          <a:srcRect/>
          <a:stretch>
            <a:fillRect/>
          </a:stretch>
        </p:blipFill>
        <p:spPr bwMode="auto">
          <a:xfrm>
            <a:off x="2286000" y="3183826"/>
            <a:ext cx="4762500" cy="3114676"/>
          </a:xfrm>
          <a:prstGeom prst="rect">
            <a:avLst/>
          </a:prstGeom>
          <a:noFill/>
        </p:spPr>
      </p:pic>
      <p:pic>
        <p:nvPicPr>
          <p:cNvPr id="91142" name="Picture 6" descr="http://amt.caltech.edu/site_images/131-twitter.jpg"/>
          <p:cNvPicPr>
            <a:picLocks noChangeAspect="1" noChangeArrowheads="1"/>
          </p:cNvPicPr>
          <p:nvPr/>
        </p:nvPicPr>
        <p:blipFill>
          <a:blip r:embed="rId4" cstate="print"/>
          <a:srcRect/>
          <a:stretch>
            <a:fillRect/>
          </a:stretch>
        </p:blipFill>
        <p:spPr bwMode="auto">
          <a:xfrm>
            <a:off x="381000" y="304800"/>
            <a:ext cx="3810000" cy="2600325"/>
          </a:xfrm>
          <a:prstGeom prst="rect">
            <a:avLst/>
          </a:prstGeom>
          <a:noFill/>
        </p:spPr>
      </p:pic>
      <p:pic>
        <p:nvPicPr>
          <p:cNvPr id="10" name="Picture 10" descr="http://paintermommy.com/wp-content/uploads/2009/08/royston_bloglink.jpg"/>
          <p:cNvPicPr>
            <a:picLocks noChangeAspect="1" noChangeArrowheads="1"/>
          </p:cNvPicPr>
          <p:nvPr/>
        </p:nvPicPr>
        <p:blipFill>
          <a:blip r:embed="rId5" cstate="print"/>
          <a:srcRect/>
          <a:stretch>
            <a:fillRect/>
          </a:stretch>
        </p:blipFill>
        <p:spPr bwMode="auto">
          <a:xfrm>
            <a:off x="4572000" y="31051"/>
            <a:ext cx="3810000" cy="3152775"/>
          </a:xfrm>
          <a:prstGeom prst="rect">
            <a:avLst/>
          </a:prstGeom>
          <a:noFill/>
        </p:spPr>
      </p:pic>
    </p:spTree>
    <p:extLst>
      <p:ext uri="{BB962C8B-B14F-4D97-AF65-F5344CB8AC3E}">
        <p14:creationId xmlns:p14="http://schemas.microsoft.com/office/powerpoint/2010/main" val="33415279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call4peace.com/blog/wp-content/uploads/2010/05/social-media-ro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843783"/>
            <a:ext cx="3333750" cy="33718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Characteristics of Social Media</a:t>
            </a:r>
            <a:endParaRPr lang="en-US" dirty="0"/>
          </a:p>
        </p:txBody>
      </p:sp>
      <p:sp>
        <p:nvSpPr>
          <p:cNvPr id="4" name="Slide Number Placeholder 3"/>
          <p:cNvSpPr>
            <a:spLocks noGrp="1"/>
          </p:cNvSpPr>
          <p:nvPr>
            <p:ph type="sldNum" sz="quarter" idx="12"/>
          </p:nvPr>
        </p:nvSpPr>
        <p:spPr/>
        <p:txBody>
          <a:bodyPr/>
          <a:lstStyle/>
          <a:p>
            <a:fld id="{D2D4CE26-931C-4B3E-8B22-469CA414310B}" type="slidenum">
              <a:rPr lang="en-US" smtClean="0"/>
              <a:pPr/>
              <a:t>8</a:t>
            </a:fld>
            <a:endParaRPr lang="en-US" dirty="0"/>
          </a:p>
        </p:txBody>
      </p:sp>
      <p:sp>
        <p:nvSpPr>
          <p:cNvPr id="3" name="Content Placeholder 2"/>
          <p:cNvSpPr>
            <a:spLocks noGrp="1"/>
          </p:cNvSpPr>
          <p:nvPr>
            <p:ph sz="quarter" idx="1"/>
          </p:nvPr>
        </p:nvSpPr>
        <p:spPr/>
        <p:txBody>
          <a:bodyPr>
            <a:normAutofit/>
          </a:bodyPr>
          <a:lstStyle/>
          <a:p>
            <a:r>
              <a:rPr lang="en-US" dirty="0" smtClean="0"/>
              <a:t>Networking without barriers</a:t>
            </a:r>
          </a:p>
          <a:p>
            <a:pPr lvl="1"/>
            <a:r>
              <a:rPr lang="en-US" dirty="0" smtClean="0"/>
              <a:t>Allows people to interact and find those with common interests with limited geographic and legal barriers </a:t>
            </a:r>
            <a:endParaRPr lang="fa-IR" dirty="0" smtClean="0"/>
          </a:p>
          <a:p>
            <a:r>
              <a:rPr lang="en-US" dirty="0" smtClean="0"/>
              <a:t>User-generated content</a:t>
            </a:r>
            <a:endParaRPr lang="fa-IR" dirty="0" smtClean="0"/>
          </a:p>
          <a:p>
            <a:pPr lvl="1"/>
            <a:r>
              <a:rPr lang="en-US" dirty="0" smtClean="0"/>
              <a:t>Anyone with access to the Internet can </a:t>
            </a:r>
            <a:br>
              <a:rPr lang="en-US" dirty="0" smtClean="0"/>
            </a:br>
            <a:r>
              <a:rPr lang="en-US" dirty="0" smtClean="0"/>
              <a:t>post his or her own ideas, news, content</a:t>
            </a:r>
          </a:p>
          <a:p>
            <a:r>
              <a:rPr lang="en-US" dirty="0" smtClean="0"/>
              <a:t>Opportunities</a:t>
            </a:r>
          </a:p>
          <a:p>
            <a:pPr lvl="1"/>
            <a:r>
              <a:rPr lang="en-US" dirty="0" smtClean="0"/>
              <a:t>Direct and quick access to people’s </a:t>
            </a:r>
            <a:br>
              <a:rPr lang="en-US" dirty="0" smtClean="0"/>
            </a:br>
            <a:r>
              <a:rPr lang="en-US" dirty="0" smtClean="0"/>
              <a:t>opinions and experiences</a:t>
            </a:r>
          </a:p>
          <a:p>
            <a:pPr lvl="1"/>
            <a:r>
              <a:rPr lang="en-US" dirty="0" smtClean="0"/>
              <a:t>Spoken language is now everywhere!</a:t>
            </a:r>
          </a:p>
        </p:txBody>
      </p:sp>
    </p:spTree>
    <p:extLst>
      <p:ext uri="{BB962C8B-B14F-4D97-AF65-F5344CB8AC3E}">
        <p14:creationId xmlns:p14="http://schemas.microsoft.com/office/powerpoint/2010/main" val="10213333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Media in the Classroom</a:t>
            </a:r>
            <a:endParaRPr lang="en-US" dirty="0"/>
          </a:p>
        </p:txBody>
      </p:sp>
      <p:sp>
        <p:nvSpPr>
          <p:cNvPr id="4" name="Slide Number Placeholder 3"/>
          <p:cNvSpPr>
            <a:spLocks noGrp="1"/>
          </p:cNvSpPr>
          <p:nvPr>
            <p:ph type="sldNum" sz="quarter" idx="12"/>
          </p:nvPr>
        </p:nvSpPr>
        <p:spPr/>
        <p:txBody>
          <a:bodyPr/>
          <a:lstStyle/>
          <a:p>
            <a:fld id="{D2D4CE26-931C-4B3E-8B22-469CA414310B}" type="slidenum">
              <a:rPr lang="en-US" smtClean="0"/>
              <a:pPr/>
              <a:t>9</a:t>
            </a:fld>
            <a:endParaRPr lang="en-US" dirty="0"/>
          </a:p>
        </p:txBody>
      </p:sp>
      <p:sp>
        <p:nvSpPr>
          <p:cNvPr id="3" name="Content Placeholder 2"/>
          <p:cNvSpPr>
            <a:spLocks noGrp="1"/>
          </p:cNvSpPr>
          <p:nvPr>
            <p:ph sz="quarter" idx="1"/>
          </p:nvPr>
        </p:nvSpPr>
        <p:spPr/>
        <p:txBody>
          <a:bodyPr>
            <a:normAutofit/>
          </a:bodyPr>
          <a:lstStyle/>
          <a:p>
            <a:r>
              <a:rPr lang="en-US" dirty="0" smtClean="0"/>
              <a:t>Social Media use vs. Social Media analysis</a:t>
            </a:r>
          </a:p>
          <a:p>
            <a:r>
              <a:rPr lang="en-US" dirty="0" smtClean="0"/>
              <a:t>Authentic learning</a:t>
            </a:r>
          </a:p>
          <a:p>
            <a:pPr lvl="1"/>
            <a:r>
              <a:rPr lang="en-US" dirty="0" smtClean="0"/>
              <a:t>Open-ended, student-centered constructivist learning designs where the students try to answer questions by investigating and collaborating, instead of a teacher-centric lecture.</a:t>
            </a:r>
          </a:p>
          <a:p>
            <a:pPr lvl="1"/>
            <a:r>
              <a:rPr lang="en-US" dirty="0" smtClean="0"/>
              <a:t>Investigate issues and learn multiple perspectives that will lead to a deeper understanding of the phenomenon.</a:t>
            </a:r>
          </a:p>
          <a:p>
            <a:r>
              <a:rPr lang="en-US" dirty="0" smtClean="0"/>
              <a:t>Authentic contexts and tasks</a:t>
            </a:r>
          </a:p>
          <a:p>
            <a:r>
              <a:rPr lang="en-US" dirty="0" smtClean="0"/>
              <a:t>Environment of total immersion in the language</a:t>
            </a:r>
          </a:p>
          <a:p>
            <a:r>
              <a:rPr lang="en-US" dirty="0" smtClean="0"/>
              <a:t>Understanding of socio-cultural knowledge</a:t>
            </a:r>
          </a:p>
          <a:p>
            <a:r>
              <a:rPr lang="en-US" dirty="0" smtClean="0"/>
              <a:t>Interaction with native speakers</a:t>
            </a:r>
          </a:p>
          <a:p>
            <a:endParaRPr lang="en-US" dirty="0" smtClean="0"/>
          </a:p>
        </p:txBody>
      </p:sp>
      <p:sp>
        <p:nvSpPr>
          <p:cNvPr id="6" name="Flowchart: Connector 5"/>
          <p:cNvSpPr/>
          <p:nvPr/>
        </p:nvSpPr>
        <p:spPr>
          <a:xfrm>
            <a:off x="3429000" y="1143000"/>
            <a:ext cx="3048000" cy="679704"/>
          </a:xfrm>
          <a:prstGeom prst="flowChartConnector">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4471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4048</TotalTime>
  <Words>973</Words>
  <Application>Microsoft Office PowerPoint</Application>
  <PresentationFormat>On-screen Show (4:3)</PresentationFormat>
  <Paragraphs>244</Paragraphs>
  <Slides>45</Slides>
  <Notes>45</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Origin</vt:lpstr>
      <vt:lpstr>Social Media for Language Teaching</vt:lpstr>
      <vt:lpstr>Outline</vt:lpstr>
      <vt:lpstr>Social Media</vt:lpstr>
      <vt:lpstr>Social Media (رسانه های اجتماعی)</vt:lpstr>
      <vt:lpstr>PowerPoint Presentation</vt:lpstr>
      <vt:lpstr>PowerPoint Presentation</vt:lpstr>
      <vt:lpstr>PowerPoint Presentation</vt:lpstr>
      <vt:lpstr>Characteristics of Social Media</vt:lpstr>
      <vt:lpstr>Social Media in the Classroom</vt:lpstr>
      <vt:lpstr>Persian Social Media</vt:lpstr>
      <vt:lpstr>Typing Persian</vt:lpstr>
      <vt:lpstr>http://fa.wikipedia.org</vt:lpstr>
      <vt:lpstr>Wikipedia</vt:lpstr>
      <vt:lpstr>www.facebook.com</vt:lpstr>
      <vt:lpstr>PowerPoint Presentation</vt:lpstr>
      <vt:lpstr>PowerPoint Presentation</vt:lpstr>
      <vt:lpstr>Facebook: Studying Comments</vt:lpstr>
      <vt:lpstr>www.youtube.com</vt:lpstr>
      <vt:lpstr>YouTube Videos and Comments</vt:lpstr>
      <vt:lpstr>PowerPoint Presentation</vt:lpstr>
      <vt:lpstr>The Twitter Revolution?</vt:lpstr>
      <vt:lpstr>PowerPoint Presentation</vt:lpstr>
      <vt:lpstr>PowerPoint Presentation</vt:lpstr>
      <vt:lpstr>www.twitter.com</vt:lpstr>
      <vt:lpstr>PowerPoint Presentation</vt:lpstr>
      <vt:lpstr>PowerPoint Presentation</vt:lpstr>
      <vt:lpstr>PowerPoint Presentation</vt:lpstr>
      <vt:lpstr>PowerPoint Presentation</vt:lpstr>
      <vt:lpstr>PowerPoint Presentation</vt:lpstr>
      <vt:lpstr>Blog and Forum Discussions </vt:lpstr>
      <vt:lpstr>Linguistics and Culture</vt:lpstr>
      <vt:lpstr>ساندیس‌خوران</vt:lpstr>
      <vt:lpstr>Neologisms: Newly Created Words</vt:lpstr>
      <vt:lpstr>Conversational Language</vt:lpstr>
      <vt:lpstr>The “Vulgarity Debate” (بحث ابتذال)</vt:lpstr>
      <vt:lpstr>Diglossia</vt:lpstr>
      <vt:lpstr>Conversational Language</vt:lpstr>
      <vt:lpstr>PowerPoint Presentation</vt:lpstr>
      <vt:lpstr>PowerPoint Presentation</vt:lpstr>
      <vt:lpstr>PowerPoint Presentation</vt:lpstr>
      <vt:lpstr>PowerPoint Presentation</vt:lpstr>
      <vt:lpstr>PowerPoint Presentation</vt:lpstr>
      <vt:lpstr>PowerPoint Presentation</vt:lpstr>
      <vt:lpstr>List of Websites Mentioned</vt:lpstr>
      <vt:lpstr>مرسی!!</vt:lpstr>
    </vt:vector>
  </TitlesOfParts>
  <Company>The MITRE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Computational Tools for  Persian Language Learners</dc:title>
  <dc:creator>karine</dc:creator>
  <cp:lastModifiedBy>Megerdoomian, Karine</cp:lastModifiedBy>
  <cp:revision>268</cp:revision>
  <dcterms:created xsi:type="dcterms:W3CDTF">2010-07-12T19:19:44Z</dcterms:created>
  <dcterms:modified xsi:type="dcterms:W3CDTF">2012-07-09T17:47:08Z</dcterms:modified>
</cp:coreProperties>
</file>