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8"/>
  </p:notesMasterIdLst>
  <p:sldIdLst>
    <p:sldId id="256" r:id="rId5"/>
    <p:sldId id="257" r:id="rId6"/>
    <p:sldId id="258" r:id="rId7"/>
    <p:sldId id="272" r:id="rId8"/>
    <p:sldId id="260" r:id="rId9"/>
    <p:sldId id="261" r:id="rId10"/>
    <p:sldId id="281" r:id="rId11"/>
    <p:sldId id="265" r:id="rId12"/>
    <p:sldId id="277" r:id="rId13"/>
    <p:sldId id="266" r:id="rId14"/>
    <p:sldId id="276" r:id="rId15"/>
    <p:sldId id="278" r:id="rId16"/>
    <p:sldId id="267" r:id="rId17"/>
    <p:sldId id="285" r:id="rId18"/>
    <p:sldId id="264" r:id="rId19"/>
    <p:sldId id="268" r:id="rId20"/>
    <p:sldId id="275" r:id="rId21"/>
    <p:sldId id="269" r:id="rId22"/>
    <p:sldId id="270" r:id="rId23"/>
    <p:sldId id="284" r:id="rId24"/>
    <p:sldId id="286" r:id="rId25"/>
    <p:sldId id="273" r:id="rId26"/>
    <p:sldId id="287" r:id="rId2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ts val="2500"/>
      </a:lnSpc>
      <a:spcBef>
        <a:spcPct val="0"/>
      </a:spcBef>
      <a:spcAft>
        <a:spcPts val="1000"/>
      </a:spcAft>
      <a:buClr>
        <a:srgbClr val="FDAA03"/>
      </a:buClr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AB9"/>
    <a:srgbClr val="0099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9" autoAdjust="0"/>
    <p:restoredTop sz="87248" autoAdjust="0"/>
  </p:normalViewPr>
  <p:slideViewPr>
    <p:cSldViewPr snapToGrid="0">
      <p:cViewPr>
        <p:scale>
          <a:sx n="80" d="100"/>
          <a:sy n="80" d="100"/>
        </p:scale>
        <p:origin x="-28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Aft>
                <a:spcPct val="0"/>
              </a:spcAft>
              <a:buClrTx/>
              <a:defRPr sz="1200" b="0"/>
            </a:lvl1pPr>
          </a:lstStyle>
          <a:p>
            <a:fld id="{3BB4B371-47EF-4F94-805C-A1A2AA5EDD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Want comprehensive</a:t>
            </a:r>
            <a:r>
              <a:rPr lang="en-US" baseline="0" dirty="0" smtClean="0"/>
              <a:t> and private - </a:t>
            </a:r>
            <a:r>
              <a:rPr lang="en-US" dirty="0" smtClean="0"/>
              <a:t>Avoids situation where two</a:t>
            </a:r>
            <a:r>
              <a:rPr lang="en-US" baseline="0" dirty="0" smtClean="0"/>
              <a:t> records/identities are resolved incorrectly, patients are told comprehensive record (thus revealing another person’s medical record), realizes it’s incorrect and has hospital fix the error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</a:t>
            </a:r>
          </a:p>
          <a:p>
            <a:r>
              <a:rPr lang="en-US" dirty="0" smtClean="0"/>
              <a:t>Want</a:t>
            </a:r>
            <a:r>
              <a:rPr lang="en-US" baseline="0" dirty="0" smtClean="0"/>
              <a:t> to collect from a range of sources in order to be able to represent different kinds of variation (like those in the taxonomy), see a large range of attributes (even if some of the algorithms don’t utilize them well or not at all); can include entity-identity mappings but doesn’t need to (might not even be used)</a:t>
            </a:r>
          </a:p>
          <a:p>
            <a:r>
              <a:rPr lang="en-US" baseline="0" dirty="0" smtClean="0"/>
              <a:t>-Can create multiple test sets, which means we can create multiple ground truth sets (which we could do anyway, using various use cases and adjudication guidelines)</a:t>
            </a:r>
          </a:p>
          <a:p>
            <a:r>
              <a:rPr lang="en-US" baseline="0" dirty="0" smtClean="0"/>
              <a:t>-”store information about the data” as in metadata about the data (origin, date created, etc.)</a:t>
            </a:r>
          </a:p>
          <a:p>
            <a:endParaRPr lang="en-US" baseline="0" dirty="0" smtClean="0"/>
          </a:p>
          <a:p>
            <a:r>
              <a:rPr lang="en-US" baseline="0" dirty="0" smtClean="0"/>
              <a:t>-should we refer to it as test data? I guess even if it’s real data we’re still using it to test, so technically…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-FIX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-Example of MOIE data model, do</a:t>
            </a:r>
            <a:r>
              <a:rPr lang="en-US" baseline="0" dirty="0" smtClean="0"/>
              <a:t> display how some data models look; this one is just for person entities, can maintain different attributes, expand for unseen attributes; can be extended to other types of entities</a:t>
            </a:r>
          </a:p>
          <a:p>
            <a:r>
              <a:rPr lang="en-US" baseline="0" dirty="0" smtClean="0"/>
              <a:t>-POB, Phone, etc. tables created based on survey of existing database and most commonly recorded attributes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9F750-98D0-4F5E-AD0F-EF3E9B2E4BE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constitutes</a:t>
            </a:r>
            <a:r>
              <a:rPr lang="en-US" baseline="0" dirty="0" smtClean="0"/>
              <a:t> an acceptable match/resolution; can one identity match to multiple entities, multiple identities to multiple entities, etc.? (e.g. multiple people using one driver’s license)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How similar must identities be in order to be resolved the same entity? Must the attributes be exact</a:t>
            </a:r>
            <a:r>
              <a:rPr lang="en-US" baseline="0" dirty="0" smtClean="0"/>
              <a:t> matches, should a certain number of attributes overlap, how similar to names and addresses need to be, etc.?</a:t>
            </a:r>
          </a:p>
          <a:p>
            <a:pPr>
              <a:buFontTx/>
              <a:buChar char="-"/>
            </a:pPr>
            <a:r>
              <a:rPr lang="en-US" dirty="0" smtClean="0"/>
              <a:t>One-to</a:t>
            </a:r>
            <a:r>
              <a:rPr lang="en-US" baseline="0" dirty="0" smtClean="0"/>
              <a:t>-many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many-to-many -&gt; can the resolved entities overlap? Aka disjoint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non-disjoint ground truth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Time span for attribute</a:t>
            </a:r>
            <a:r>
              <a:rPr lang="en-US" baseline="0" dirty="0" smtClean="0"/>
              <a:t> validity – could have same address, but years apart – does that matter?</a:t>
            </a:r>
            <a:endParaRPr lang="en-US" dirty="0" smtClean="0"/>
          </a:p>
          <a:p>
            <a:r>
              <a:rPr lang="en-US" dirty="0" smtClean="0"/>
              <a:t>Add a graphic for the one to many,</a:t>
            </a:r>
            <a:r>
              <a:rPr lang="en-US" baseline="0" dirty="0" smtClean="0"/>
              <a:t> many to many concepts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Identity ~ record (might be useful for audience members who aren’t familiar with this subject area)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Precision, Recall, F-measure, Accuracy – appropriate for </a:t>
            </a:r>
            <a:r>
              <a:rPr lang="en-US" dirty="0" err="1" smtClean="0"/>
              <a:t>pairwise</a:t>
            </a:r>
            <a:r>
              <a:rPr lang="en-US" dirty="0" smtClean="0"/>
              <a:t> resolution</a:t>
            </a:r>
            <a:r>
              <a:rPr lang="en-US" baseline="0" dirty="0" smtClean="0"/>
              <a:t> – say you have an entity composed of identities A B and C in ground truth, but results show A and B. Have to do A to A, B to B, and C to null…can’t take entire entity into account at once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Discuss possible</a:t>
            </a:r>
            <a:r>
              <a:rPr lang="en-US" baseline="0" dirty="0" smtClean="0"/>
              <a:t> metrics to use – precision, recall, and f-measure from Information Retrieval; metrics for evaluating clustering algorithms (from Machine learning?)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Appropriate for task - purity and fragmentation might not be appropriate for all use cases (</a:t>
            </a:r>
            <a:r>
              <a:rPr lang="en-US" baseline="0" dirty="0" err="1" smtClean="0"/>
              <a:t>esp</a:t>
            </a:r>
            <a:r>
              <a:rPr lang="en-US" baseline="0" dirty="0" smtClean="0"/>
              <a:t> with </a:t>
            </a:r>
            <a:r>
              <a:rPr lang="en-US" baseline="0" dirty="0" err="1" smtClean="0"/>
              <a:t>pairwise</a:t>
            </a:r>
            <a:r>
              <a:rPr lang="en-US" baseline="0" dirty="0" smtClean="0"/>
              <a:t> algorithms); purity can be skewed by single-member entities; precision and recall not intended for clustering algorithms</a:t>
            </a:r>
          </a:p>
          <a:p>
            <a:r>
              <a:rPr lang="en-US" baseline="0" dirty="0" smtClean="0"/>
              <a:t>Provide useful results – numbers are intuitive (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within a certain range like 0 to 1); meaningful - </a:t>
            </a:r>
            <a:r>
              <a:rPr lang="en-US" baseline="0" dirty="0" err="1" smtClean="0"/>
              <a:t>eg</a:t>
            </a:r>
            <a:r>
              <a:rPr lang="en-US" baseline="0" dirty="0" smtClean="0"/>
              <a:t> Mean Rank, what would it be ranking? the identities to be resolved?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Purity – maps each result cluster to “best” ground truth cluster (cluster combo that produces highest recall), then computes weight average precision over all result-ground truth cluster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measure </a:t>
            </a:r>
            <a:r>
              <a:rPr lang="en-US" baseline="0" dirty="0" smtClean="0"/>
              <a:t>the impact of privacy-enhancing technology by applying the technology to algorithms used, calculating the metrics for the privacy-enhanced runs, and compare to non-enhanced runs.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Add more about what privacy enhancing is and how it works (?)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-improve intelligence analysis</a:t>
            </a:r>
            <a:r>
              <a:rPr lang="en-US" baseline="0" dirty="0" smtClean="0"/>
              <a:t> by speeding up process, potentially revealing relationships/resolutions that wouldn’t have been found manually,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-could include</a:t>
            </a:r>
            <a:r>
              <a:rPr lang="en-US" baseline="0" dirty="0" smtClean="0"/>
              <a:t> discussion on voice-track about how resolving data/databases could improve screening (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Description: identities</a:t>
            </a:r>
            <a:r>
              <a:rPr lang="en-US" baseline="0" dirty="0" smtClean="0"/>
              <a:t> in DB, resolved to Entities. * Abstraction of Entities in our model different than ‘real world’ entity since we can’t really know if identities correspond to ‘real world’ entity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</a:pPr>
            <a:fld id="{3BB4B371-47EF-4F94-805C-A1A2AA5EDDC3}" type="slidenum">
              <a:rPr lang="en-US" sz="1200" b="1" kern="120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pPr algn="r" rtl="0" eaLnBrk="0" fontAlgn="base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</a:pPr>
              <a:t>4</a:t>
            </a:fld>
            <a:endParaRPr lang="en-US" sz="1200" b="1" kern="1200" dirty="0">
              <a:solidFill>
                <a:prstClr val="black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</a:t>
            </a:r>
            <a:r>
              <a:rPr lang="en-US" baseline="0" dirty="0" smtClean="0"/>
              <a:t> this problem occurs – no </a:t>
            </a:r>
            <a:r>
              <a:rPr lang="en-US" baseline="0" dirty="0" err="1" smtClean="0"/>
              <a:t>deduplication</a:t>
            </a:r>
            <a:r>
              <a:rPr lang="en-US" baseline="0" dirty="0" smtClean="0"/>
              <a:t> when entering data; misspellings, typos, etc.;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-need to introduce the vocabulary at some point…perhaps right after</a:t>
            </a:r>
            <a:r>
              <a:rPr lang="en-US" baseline="0" dirty="0" smtClean="0"/>
              <a:t> the introduction for clarity’s sake</a:t>
            </a:r>
          </a:p>
          <a:p>
            <a:endParaRPr lang="en-US" baseline="0" dirty="0" smtClean="0"/>
          </a:p>
          <a:p>
            <a:r>
              <a:rPr lang="en-US" baseline="0" dirty="0" smtClean="0"/>
              <a:t>-fuzzy matching – attributes </a:t>
            </a:r>
            <a:r>
              <a:rPr lang="en-US" baseline="0" dirty="0" err="1" smtClean="0"/>
              <a:t>muFIX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-Leverage method from Name Matching evaluation, based on EAGLES-ISLE evaluation</a:t>
            </a:r>
            <a:r>
              <a:rPr lang="en-US" baseline="0" dirty="0" smtClean="0"/>
              <a:t> framework</a:t>
            </a:r>
            <a:endParaRPr lang="en-US" dirty="0" smtClean="0"/>
          </a:p>
          <a:p>
            <a:r>
              <a:rPr lang="en-US" dirty="0" smtClean="0"/>
              <a:t>Collect test data – need to select data that mimics</a:t>
            </a:r>
            <a:r>
              <a:rPr lang="en-US" baseline="0" dirty="0" smtClean="0"/>
              <a:t> that variation/noise seen in actual data from the use case (or is the actual use-case data, or subset thereof, etc.)</a:t>
            </a:r>
          </a:p>
          <a:p>
            <a:r>
              <a:rPr lang="en-US" baseline="0" dirty="0" smtClean="0"/>
              <a:t>Ground Truth – depends on the use case; done by humans with assistance of tools like IMAC (adapted for ER); can use pooled results from existing algorithms to produce potential identities/entities to resolve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5AD38-E83E-420C-8B93-E7A9F2684C68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type of data to use – e.g. what cultures, what types of variation (noise profile), which attributes, etc.</a:t>
            </a:r>
          </a:p>
          <a:p>
            <a:r>
              <a:rPr lang="en-US" dirty="0" smtClean="0"/>
              <a:t>“Good” resolution – adjudication guidelines vary for the use case (e.g.</a:t>
            </a:r>
            <a:r>
              <a:rPr lang="en-US" baseline="0" dirty="0" smtClean="0"/>
              <a:t> strict vs. loose, etc.)</a:t>
            </a:r>
          </a:p>
          <a:p>
            <a:r>
              <a:rPr lang="en-US" baseline="0" dirty="0" smtClean="0"/>
              <a:t>Goal of entity resolution – want to find everything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only want very good resolutions</a:t>
            </a:r>
            <a:endParaRPr lang="en-US" dirty="0" smtClean="0"/>
          </a:p>
          <a:p>
            <a:r>
              <a:rPr lang="en-US" dirty="0" smtClean="0"/>
              <a:t>ADD</a:t>
            </a:r>
            <a:r>
              <a:rPr lang="en-US" baseline="0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4B371-47EF-4F94-805C-A1A2AA5EDD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020888" y="0"/>
            <a:ext cx="341312" cy="685800"/>
          </a:xfrm>
          <a:prstGeom prst="rect">
            <a:avLst/>
          </a:prstGeom>
          <a:solidFill>
            <a:srgbClr val="FDAA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0"/>
            <a:ext cx="6781800" cy="9906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55838" y="4189413"/>
            <a:ext cx="4602162" cy="763587"/>
          </a:xfrm>
        </p:spPr>
        <p:txBody>
          <a:bodyPr anchor="t" anchorCtr="0"/>
          <a:lstStyle>
            <a:lvl1pPr marL="0" indent="0">
              <a:buFont typeface="Monotype Sorts" pitchFamily="2" charset="2"/>
              <a:buNone/>
              <a:defRPr b="0">
                <a:latin typeface="+mn-lt"/>
              </a:defRPr>
            </a:lvl1pPr>
          </a:lstStyle>
          <a:p>
            <a:r>
              <a:rPr lang="en-US" altLang="en-US" dirty="0" smtClean="0"/>
              <a:t>Click to enter subtitle here</a:t>
            </a:r>
            <a:endParaRPr lang="en-US" altLang="en-US" dirty="0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2209800" y="2286000"/>
            <a:ext cx="6477000" cy="1143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3800"/>
              </a:lnSpc>
              <a:defRPr sz="400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Title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432550" y="381000"/>
            <a:ext cx="1924050" cy="5799138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60400" y="381000"/>
            <a:ext cx="5619750" cy="5799138"/>
          </a:xfrm>
        </p:spPr>
        <p:txBody>
          <a:bodyPr vert="eaVert"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enter text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3400"/>
              </a:lnSpc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B9AE4E6B-A92F-4F57-91B7-F22BFFFFBC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90" y="1535113"/>
            <a:ext cx="38114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892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685800" y="2201862"/>
            <a:ext cx="38100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4648200" y="2201862"/>
            <a:ext cx="3886200" cy="40465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85800"/>
            <a:ext cx="3008313" cy="7493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dirty="0" smtClean="0"/>
              <a:t>Click To enter text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enter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35913" y="6400800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64" tIns="46033" rIns="92064" bIns="46033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20000"/>
              </a:lnSpc>
              <a:spcAft>
                <a:spcPct val="0"/>
              </a:spcAft>
              <a:buClrTx/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Page  </a:t>
            </a:r>
            <a:fld id="{E40CCABB-9BBC-49C5-99B3-2E0B57D184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670800" cy="488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enter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685800" y="6400800"/>
            <a:ext cx="7696200" cy="0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740650" y="0"/>
            <a:ext cx="1403350" cy="127000"/>
          </a:xfrm>
          <a:prstGeom prst="rect">
            <a:avLst/>
          </a:prstGeom>
          <a:solidFill>
            <a:srgbClr val="FDAA0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00" name="Picture 8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825" y="6489700"/>
            <a:ext cx="804863" cy="252413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6700" y="0"/>
            <a:ext cx="1257300" cy="220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553200" y="6629400"/>
            <a:ext cx="19976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  <a:buClrTx/>
            </a:pPr>
            <a:r>
              <a:rPr lang="en-US" altLang="en-US" sz="600" b="0" dirty="0"/>
              <a:t>© </a:t>
            </a:r>
            <a:r>
              <a:rPr lang="en-US" altLang="en-US" sz="600" b="0" dirty="0" smtClean="0"/>
              <a:t>2009 The </a:t>
            </a:r>
            <a:r>
              <a:rPr lang="en-US" altLang="en-US" sz="600" b="0" dirty="0"/>
              <a:t>MITRE Corporation. All rights reserved.</a:t>
            </a:r>
            <a:endParaRPr lang="en-US" altLang="en-US" sz="700" b="0" dirty="0"/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685800" y="274638"/>
            <a:ext cx="7696200" cy="9445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enter text here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 baseline="0">
          <a:solidFill>
            <a:srgbClr val="000099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imes New Roman" pitchFamily="18" charset="0"/>
        </a:defRPr>
      </a:lvl9pPr>
    </p:titleStyle>
    <p:bodyStyle>
      <a:lvl1pPr marL="227013" indent="-227013" algn="l" rtl="0" eaLnBrk="1" fontAlgn="base" hangingPunct="1">
        <a:lnSpc>
          <a:spcPts val="22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■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7013" algn="l" rtl="0" eaLnBrk="1" fontAlgn="base" hangingPunct="1">
        <a:lnSpc>
          <a:spcPts val="2000"/>
        </a:lnSpc>
        <a:spcBef>
          <a:spcPct val="0"/>
        </a:spcBef>
        <a:spcAft>
          <a:spcPts val="800"/>
        </a:spcAft>
        <a:buClr>
          <a:srgbClr val="FDAA03"/>
        </a:buClr>
        <a:buFont typeface="Arial" pitchFamily="34" charset="0"/>
        <a:buChar char="–"/>
        <a:defRPr b="1">
          <a:solidFill>
            <a:schemeClr val="tx1"/>
          </a:solidFill>
          <a:latin typeface="+mn-lt"/>
        </a:defRPr>
      </a:lvl2pPr>
      <a:lvl3pPr marL="909638" indent="-168275" algn="l" rtl="0" eaLnBrk="1" fontAlgn="base" hangingPunct="1">
        <a:lnSpc>
          <a:spcPts val="18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■"/>
        <a:defRPr sz="1600" b="1">
          <a:solidFill>
            <a:schemeClr val="tx1"/>
          </a:solidFill>
          <a:latin typeface="+mn-lt"/>
        </a:defRPr>
      </a:lvl3pPr>
      <a:lvl4pPr marL="1143000" indent="-114300" algn="l" rtl="0" eaLnBrk="1" fontAlgn="base" hangingPunct="1">
        <a:lnSpc>
          <a:spcPts val="1600"/>
        </a:lnSpc>
        <a:spcBef>
          <a:spcPct val="0"/>
        </a:spcBef>
        <a:spcAft>
          <a:spcPts val="800"/>
        </a:spcAft>
        <a:buClr>
          <a:srgbClr val="FDAA03"/>
        </a:buClr>
        <a:buSzPct val="80000"/>
        <a:buFont typeface="Arial" pitchFamily="34" charset="0"/>
        <a:buChar char="●"/>
        <a:defRPr sz="1400" b="1">
          <a:solidFill>
            <a:schemeClr val="tx1"/>
          </a:solidFill>
          <a:latin typeface="+mn-lt"/>
        </a:defRPr>
      </a:lvl4pPr>
      <a:lvl5pPr marL="1371600" indent="-106363" algn="l" rtl="0" eaLnBrk="1" fontAlgn="base" hangingPunct="1">
        <a:lnSpc>
          <a:spcPts val="1400"/>
        </a:lnSpc>
        <a:spcBef>
          <a:spcPct val="0"/>
        </a:spcBef>
        <a:spcAft>
          <a:spcPts val="800"/>
        </a:spcAft>
        <a:buClr>
          <a:srgbClr val="FDAA03"/>
        </a:buClr>
        <a:buSzPct val="100000"/>
        <a:buFont typeface="Arial" pitchFamily="34" charset="0"/>
        <a:buChar char="-"/>
        <a:defRPr sz="12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6pPr>
      <a:lvl7pPr marL="26860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7pPr>
      <a:lvl8pPr marL="31432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8pPr>
      <a:lvl9pPr marL="3600450" indent="-228600" algn="l" rtl="0" eaLnBrk="1" fontAlgn="base" hangingPunct="1">
        <a:lnSpc>
          <a:spcPts val="2000"/>
        </a:lnSpc>
        <a:spcBef>
          <a:spcPct val="0"/>
        </a:spcBef>
        <a:spcAft>
          <a:spcPts val="600"/>
        </a:spcAft>
        <a:buClr>
          <a:srgbClr val="FDAA03"/>
        </a:buClr>
        <a:buSzPct val="50000"/>
        <a:buFont typeface="Monotype Sorts" pitchFamily="2" charset="2"/>
        <a:buChar char="n"/>
        <a:defRPr sz="4000" b="1">
          <a:solidFill>
            <a:schemeClr val="tx1"/>
          </a:solidFill>
          <a:latin typeface="ITC Officina Serif Book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ith@mitr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5838" y="4189413"/>
            <a:ext cx="6354762" cy="915987"/>
          </a:xfrm>
        </p:spPr>
        <p:txBody>
          <a:bodyPr/>
          <a:lstStyle/>
          <a:p>
            <a:r>
              <a:rPr lang="en-US" dirty="0" smtClean="0"/>
              <a:t>Keith J. Miller, Elizabeth Schroeder, Sarah McLeod, Azar Ulrich, Karine Megerdoomian, James Finley, Gail Hamilton, Andre Milota, Ken Samuel, Sherri Condon</a:t>
            </a:r>
          </a:p>
          <a:p>
            <a:r>
              <a:rPr lang="en-US" dirty="0" smtClean="0">
                <a:hlinkClick r:id="rId3"/>
              </a:rPr>
              <a:t>keith@mitre.org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MITRE Infrastructure and Evaluation for Identity Resolution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a scenario using entity resolution</a:t>
            </a:r>
          </a:p>
          <a:p>
            <a:r>
              <a:rPr lang="en-US" dirty="0" smtClean="0"/>
              <a:t>Determines evaluation criteria</a:t>
            </a:r>
          </a:p>
          <a:p>
            <a:pPr lvl="1"/>
            <a:r>
              <a:rPr lang="en-US" dirty="0" smtClean="0"/>
              <a:t>What data to use</a:t>
            </a:r>
          </a:p>
          <a:p>
            <a:pPr lvl="1"/>
            <a:r>
              <a:rPr lang="en-US" dirty="0" smtClean="0"/>
              <a:t>What constitutes “good” resolution</a:t>
            </a:r>
          </a:p>
          <a:p>
            <a:pPr lvl="1"/>
            <a:r>
              <a:rPr lang="en-US" dirty="0" smtClean="0"/>
              <a:t>Goal of entity resolution task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</a:p>
          <a:p>
            <a:pPr lvl="1"/>
            <a:r>
              <a:rPr lang="en-US" dirty="0" smtClean="0"/>
              <a:t>Existing hospital is joining a hospital network</a:t>
            </a:r>
          </a:p>
          <a:p>
            <a:pPr lvl="1"/>
            <a:r>
              <a:rPr lang="en-US" dirty="0" smtClean="0"/>
              <a:t>Adding patient database to the network’s database</a:t>
            </a:r>
          </a:p>
          <a:p>
            <a:pPr lvl="1"/>
            <a:r>
              <a:rPr lang="en-US" dirty="0" smtClean="0"/>
              <a:t>Similar attributes captured in both databases</a:t>
            </a:r>
          </a:p>
          <a:p>
            <a:pPr lvl="1"/>
            <a:r>
              <a:rPr lang="en-US" dirty="0" smtClean="0"/>
              <a:t>Want comprehensive records, but also want to protect patient privacy</a:t>
            </a:r>
          </a:p>
          <a:p>
            <a:endParaRPr lang="en-US" dirty="0" smtClean="0"/>
          </a:p>
          <a:p>
            <a:r>
              <a:rPr lang="en-US" dirty="0" smtClean="0"/>
              <a:t>Criteria</a:t>
            </a:r>
          </a:p>
          <a:p>
            <a:pPr lvl="1"/>
            <a:r>
              <a:rPr lang="en-US" dirty="0" smtClean="0"/>
              <a:t>Don’t resolve unless highly likely</a:t>
            </a:r>
          </a:p>
          <a:p>
            <a:pPr lvl="1"/>
            <a:r>
              <a:rPr lang="en-US" dirty="0" smtClean="0"/>
              <a:t>One record can only resolve to one entity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Example,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9" name="Picture 5" descr="C:\Documents and Settings\eschroeder\Local Settings\Temporary Internet Files\Content.IE5\XQ651FWA\MPj043870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95400"/>
            <a:ext cx="1905000" cy="2430437"/>
          </a:xfrm>
          <a:prstGeom prst="rect">
            <a:avLst/>
          </a:prstGeom>
          <a:noFill/>
        </p:spPr>
      </p:pic>
      <p:pic>
        <p:nvPicPr>
          <p:cNvPr id="9" name="Picture 5" descr="C:\Documents and Settings\eschroeder\Local Settings\Temporary Internet Files\Content.IE5\XQ651FWA\MPj043870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752600"/>
            <a:ext cx="685800" cy="874957"/>
          </a:xfrm>
          <a:prstGeom prst="rect">
            <a:avLst/>
          </a:prstGeom>
          <a:noFill/>
        </p:spPr>
      </p:pic>
      <p:pic>
        <p:nvPicPr>
          <p:cNvPr id="10" name="Picture 5" descr="C:\Documents and Settings\eschroeder\Local Settings\Temporary Internet Files\Content.IE5\XQ651FWA\MPj043870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828800"/>
            <a:ext cx="685800" cy="874957"/>
          </a:xfrm>
          <a:prstGeom prst="rect">
            <a:avLst/>
          </a:prstGeom>
          <a:noFill/>
        </p:spPr>
      </p:pic>
      <p:pic>
        <p:nvPicPr>
          <p:cNvPr id="11" name="Picture 5" descr="C:\Documents and Settings\eschroeder\Local Settings\Temporary Internet Files\Content.IE5\XQ651FWA\MPj043870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286000"/>
            <a:ext cx="685800" cy="874957"/>
          </a:xfrm>
          <a:prstGeom prst="rect">
            <a:avLst/>
          </a:prstGeom>
          <a:noFill/>
        </p:spPr>
      </p:pic>
      <p:pic>
        <p:nvPicPr>
          <p:cNvPr id="12" name="Picture 5" descr="C:\Documents and Settings\eschroeder\Local Settings\Temporary Internet Files\Content.IE5\XQ651FWA\MPj043870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371600"/>
            <a:ext cx="685800" cy="874957"/>
          </a:xfrm>
          <a:prstGeom prst="rect">
            <a:avLst/>
          </a:prstGeom>
          <a:noFill/>
        </p:spPr>
      </p:pic>
      <p:grpSp>
        <p:nvGrpSpPr>
          <p:cNvPr id="57" name="Group 56"/>
          <p:cNvGrpSpPr/>
          <p:nvPr/>
        </p:nvGrpSpPr>
        <p:grpSpPr>
          <a:xfrm>
            <a:off x="6705600" y="4660075"/>
            <a:ext cx="304800" cy="750125"/>
            <a:chOff x="6705600" y="4660075"/>
            <a:chExt cx="304800" cy="750125"/>
          </a:xfrm>
        </p:grpSpPr>
        <p:sp>
          <p:nvSpPr>
            <p:cNvPr id="33" name="Oval 32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38" name="Straight Connector 37"/>
              <p:cNvCxnSpPr>
                <a:stCxn id="33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58" name="Group 57"/>
          <p:cNvGrpSpPr/>
          <p:nvPr/>
        </p:nvGrpSpPr>
        <p:grpSpPr>
          <a:xfrm>
            <a:off x="2369127" y="4384963"/>
            <a:ext cx="304800" cy="750125"/>
            <a:chOff x="6705600" y="4660075"/>
            <a:chExt cx="304800" cy="750125"/>
          </a:xfrm>
        </p:grpSpPr>
        <p:sp>
          <p:nvSpPr>
            <p:cNvPr id="59" name="Oval 58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60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61" name="Straight Connector 60"/>
              <p:cNvCxnSpPr>
                <a:stCxn id="59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Straight Connector 61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Straight Connector 63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66" name="Group 65"/>
          <p:cNvGrpSpPr/>
          <p:nvPr/>
        </p:nvGrpSpPr>
        <p:grpSpPr>
          <a:xfrm>
            <a:off x="4791694" y="5323114"/>
            <a:ext cx="304800" cy="750125"/>
            <a:chOff x="6705600" y="4660075"/>
            <a:chExt cx="304800" cy="750125"/>
          </a:xfrm>
        </p:grpSpPr>
        <p:sp>
          <p:nvSpPr>
            <p:cNvPr id="67" name="Oval 66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68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69" name="Straight Connector 68"/>
              <p:cNvCxnSpPr>
                <a:stCxn id="67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4" name="Group 73"/>
          <p:cNvGrpSpPr/>
          <p:nvPr/>
        </p:nvGrpSpPr>
        <p:grpSpPr>
          <a:xfrm>
            <a:off x="3746665" y="3909950"/>
            <a:ext cx="304800" cy="750125"/>
            <a:chOff x="6705600" y="4660075"/>
            <a:chExt cx="304800" cy="750125"/>
          </a:xfrm>
        </p:grpSpPr>
        <p:sp>
          <p:nvSpPr>
            <p:cNvPr id="75" name="Oval 74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76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77" name="Straight Connector 76"/>
              <p:cNvCxnSpPr>
                <a:stCxn id="75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8" name="Straight Connector 77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Straight Connector 79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82" name="Group 81"/>
          <p:cNvGrpSpPr/>
          <p:nvPr/>
        </p:nvGrpSpPr>
        <p:grpSpPr>
          <a:xfrm>
            <a:off x="5563589" y="4384963"/>
            <a:ext cx="304800" cy="750125"/>
            <a:chOff x="6705600" y="4660075"/>
            <a:chExt cx="304800" cy="750125"/>
          </a:xfrm>
        </p:grpSpPr>
        <p:sp>
          <p:nvSpPr>
            <p:cNvPr id="83" name="Oval 82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84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85" name="Straight Connector 84"/>
              <p:cNvCxnSpPr>
                <a:stCxn id="83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7" name="Straight Connector 86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Straight Connector 87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90" name="Group 89"/>
          <p:cNvGrpSpPr/>
          <p:nvPr/>
        </p:nvGrpSpPr>
        <p:grpSpPr>
          <a:xfrm>
            <a:off x="3139043" y="5392387"/>
            <a:ext cx="304800" cy="750125"/>
            <a:chOff x="6705600" y="4660075"/>
            <a:chExt cx="304800" cy="750125"/>
          </a:xfrm>
        </p:grpSpPr>
        <p:sp>
          <p:nvSpPr>
            <p:cNvPr id="91" name="Oval 90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92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93" name="Straight Connector 92"/>
              <p:cNvCxnSpPr>
                <a:stCxn id="91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98" name="Group 97"/>
          <p:cNvGrpSpPr/>
          <p:nvPr/>
        </p:nvGrpSpPr>
        <p:grpSpPr>
          <a:xfrm>
            <a:off x="7616041" y="5463639"/>
            <a:ext cx="304800" cy="750125"/>
            <a:chOff x="6705600" y="4660075"/>
            <a:chExt cx="304800" cy="750125"/>
          </a:xfrm>
        </p:grpSpPr>
        <p:sp>
          <p:nvSpPr>
            <p:cNvPr id="99" name="Oval 98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00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101" name="Straight Connector 100"/>
              <p:cNvCxnSpPr>
                <a:stCxn id="99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Straight Connector 101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" name="Straight Connector 102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" name="Straight Connector 103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5" name="Straight Connector 104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06" name="Group 105"/>
          <p:cNvGrpSpPr/>
          <p:nvPr/>
        </p:nvGrpSpPr>
        <p:grpSpPr>
          <a:xfrm>
            <a:off x="1120238" y="4299857"/>
            <a:ext cx="304800" cy="750125"/>
            <a:chOff x="6705600" y="4660075"/>
            <a:chExt cx="304800" cy="750125"/>
          </a:xfrm>
        </p:grpSpPr>
        <p:sp>
          <p:nvSpPr>
            <p:cNvPr id="107" name="Oval 106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08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109" name="Straight Connector 108"/>
              <p:cNvCxnSpPr>
                <a:stCxn id="107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Straight Connector 109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1" name="Straight Connector 110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14" name="Group 113"/>
          <p:cNvGrpSpPr/>
          <p:nvPr/>
        </p:nvGrpSpPr>
        <p:grpSpPr>
          <a:xfrm>
            <a:off x="4075214" y="4986646"/>
            <a:ext cx="304800" cy="750125"/>
            <a:chOff x="6705600" y="4660075"/>
            <a:chExt cx="304800" cy="750125"/>
          </a:xfrm>
        </p:grpSpPr>
        <p:sp>
          <p:nvSpPr>
            <p:cNvPr id="115" name="Oval 114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16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117" name="Straight Connector 116"/>
              <p:cNvCxnSpPr>
                <a:stCxn id="115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22" name="Group 121"/>
          <p:cNvGrpSpPr/>
          <p:nvPr/>
        </p:nvGrpSpPr>
        <p:grpSpPr>
          <a:xfrm>
            <a:off x="7649688" y="4036621"/>
            <a:ext cx="304800" cy="750125"/>
            <a:chOff x="6705600" y="4660075"/>
            <a:chExt cx="304800" cy="750125"/>
          </a:xfrm>
        </p:grpSpPr>
        <p:sp>
          <p:nvSpPr>
            <p:cNvPr id="123" name="Oval 122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24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125" name="Straight Connector 124"/>
              <p:cNvCxnSpPr>
                <a:stCxn id="123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0" name="Group 129"/>
          <p:cNvGrpSpPr/>
          <p:nvPr/>
        </p:nvGrpSpPr>
        <p:grpSpPr>
          <a:xfrm>
            <a:off x="1640773" y="5331031"/>
            <a:ext cx="304800" cy="750125"/>
            <a:chOff x="6705600" y="4660075"/>
            <a:chExt cx="304800" cy="750125"/>
          </a:xfrm>
        </p:grpSpPr>
        <p:sp>
          <p:nvSpPr>
            <p:cNvPr id="131" name="Oval 130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32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133" name="Straight Connector 132"/>
              <p:cNvCxnSpPr>
                <a:stCxn id="131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4" name="Straight Connector 133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5" name="Straight Connector 134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6" name="Straight Connector 135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7" name="Straight Connector 136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38" name="Group 137"/>
          <p:cNvGrpSpPr/>
          <p:nvPr/>
        </p:nvGrpSpPr>
        <p:grpSpPr>
          <a:xfrm>
            <a:off x="6115791" y="5424054"/>
            <a:ext cx="304800" cy="750125"/>
            <a:chOff x="6705600" y="4660075"/>
            <a:chExt cx="304800" cy="750125"/>
          </a:xfrm>
        </p:grpSpPr>
        <p:sp>
          <p:nvSpPr>
            <p:cNvPr id="139" name="Oval 138"/>
            <p:cNvSpPr/>
            <p:nvPr/>
          </p:nvSpPr>
          <p:spPr bwMode="auto">
            <a:xfrm>
              <a:off x="6758049" y="4660075"/>
              <a:ext cx="228600" cy="228600"/>
            </a:xfrm>
            <a:prstGeom prst="ellipse">
              <a:avLst/>
            </a:prstGeom>
            <a:noFill/>
            <a:ln w="12700" cap="flat" cmpd="sng" algn="ctr">
              <a:solidFill>
                <a:srgbClr val="C60AB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140" name="Group 54"/>
            <p:cNvGrpSpPr/>
            <p:nvPr/>
          </p:nvGrpSpPr>
          <p:grpSpPr>
            <a:xfrm>
              <a:off x="6705600" y="4888675"/>
              <a:ext cx="304800" cy="521525"/>
              <a:chOff x="7772400" y="4050475"/>
              <a:chExt cx="304800" cy="521525"/>
            </a:xfrm>
          </p:grpSpPr>
          <p:cxnSp>
            <p:nvCxnSpPr>
              <p:cNvPr id="141" name="Straight Connector 140"/>
              <p:cNvCxnSpPr>
                <a:stCxn id="139" idx="4"/>
              </p:cNvCxnSpPr>
              <p:nvPr/>
            </p:nvCxnSpPr>
            <p:spPr bwMode="auto">
              <a:xfrm rot="5400000">
                <a:off x="7785513" y="4189763"/>
                <a:ext cx="292925" cy="14349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2" name="Straight Connector 141"/>
              <p:cNvCxnSpPr/>
              <p:nvPr/>
            </p:nvCxnSpPr>
            <p:spPr bwMode="auto">
              <a:xfrm rot="5400000" flipH="1" flipV="1">
                <a:off x="77343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3" name="Straight Connector 142"/>
              <p:cNvCxnSpPr/>
              <p:nvPr/>
            </p:nvCxnSpPr>
            <p:spPr bwMode="auto">
              <a:xfrm rot="16200000" flipH="1">
                <a:off x="7886700" y="4381500"/>
                <a:ext cx="228600" cy="1524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 bwMode="auto">
              <a:xfrm rot="10800000">
                <a:off x="77724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 rot="10800000" flipV="1">
                <a:off x="7924800" y="4114800"/>
                <a:ext cx="152400" cy="76200"/>
              </a:xfrm>
              <a:prstGeom prst="line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10394 C 0.00591 0.1169 0.00417 0.14769 0.01129 0.16134 C 0.01389 0.17662 0.02535 0.19097 0.03334 0.20162 C 0.03802 0.20787 0.04202 0.21597 0.04844 0.21852 C 0.04879 0.22014 0.04879 0.22222 0.04966 0.22338 C 0.05087 0.225 0.05278 0.22523 0.05417 0.22639 C 0.05955 0.23102 0.06441 0.23797 0.06927 0.24352 C 0.07795 0.25347 0.08716 0.26389 0.09723 0.2713 C 0.104 0.27639 0.11129 0.27917 0.11823 0.2838 C 0.125 0.28843 0.13125 0.29329 0.13802 0.29769 C 0.14271 0.3007 0.14584 0.30486 0.1507 0.30695 C 0.1625 0.31806 0.17952 0.32547 0.19375 0.33033 C 0.21077 0.32986 0.22795 0.32986 0.24497 0.32871 C 0.26285 0.32755 0.28073 0.32176 0.29844 0.31945 C 0.31111 0.31505 0.32414 0.31158 0.33681 0.30695 C 0.34549 0.30371 0.3507 0.30047 0.36007 0.29931 C 0.36459 0.29283 0.37344 0.2919 0.37986 0.29005 C 0.38368 0.28658 0.38716 0.28565 0.3915 0.2838 C 0.3974 0.27593 0.40539 0.27315 0.41129 0.26505 C 0.41754 0.25672 0.42084 0.25162 0.42865 0.24653 C 0.43212 0.2419 0.43559 0.23727 0.43907 0.23264 C 0.44202 0.22871 0.44289 0.22246 0.44601 0.21852 C 0.44844 0.21551 0.44914 0.21528 0.4507 0.21088 C 0.46025 0.18565 0.4658 0.15741 0.47743 0.13334 C 0.47986 0.1206 0.48212 0.11435 0.48212 0.1007 " pathEditMode="relative" rAng="0" ptsTypes="ffffffffffffffffffffffffA">
                                      <p:cBhvr>
                                        <p:cTn id="2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" y="1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35000" y="3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49861E-6 C -0.00538 -0.00231 -0.00868 -0.00671 -0.01424 -0.00856 C -0.02014 -0.01365 -0.03872 -0.02267 -0.04549 -0.02428 C -0.04757 -0.02544 -0.04982 -0.02637 -0.05191 -0.02775 C -0.05417 -0.02914 -0.05608 -0.03145 -0.05851 -0.03284 C -0.06354 -0.03562 -0.06893 -0.03747 -0.07414 -0.03978 C -0.07535 -0.04024 -0.07796 -0.0414 -0.07796 -0.04117 C -0.08334 -0.04625 -0.08837 -0.04834 -0.09479 -0.05019 C -0.10226 -0.05504 -0.10938 -0.05897 -0.11685 -0.06406 C -0.11875 -0.06545 -0.12014 -0.06776 -0.12205 -0.06915 C -0.13924 -0.08071 -0.11476 -0.06036 -0.13247 -0.07424 C -0.14063 -0.08071 -0.14931 -0.08788 -0.15851 -0.09158 C -0.1632 -0.09575 -0.16893 -0.10338 -0.17414 -0.10546 C -0.17726 -0.10823 -0.17987 -0.1117 -0.18316 -0.11425 C -0.18421 -0.11494 -0.19167 -0.11749 -0.19219 -0.11772 C -0.19948 -0.12119 -0.20573 -0.12627 -0.21303 -0.12974 C -0.22726 -0.14871 -0.24358 -0.13807 -0.26407 -0.13807 " pathEditMode="relative" rAng="0" ptsTypes="fffffffffffffffff">
                                      <p:cBhvr>
                                        <p:cTn id="6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" y="-7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39593E-6 C -0.02257 0.00255 -0.04566 -0.00023 -0.06754 0.00856 C -0.08282 0.02244 -0.06059 0.00278 -0.07535 0.01388 C -0.0849 0.02105 -0.08021 0.01966 -0.08837 0.02429 C -0.09375 0.02729 -0.1 0.02776 -0.10521 0.03122 C -0.10886 0.03377 -0.1132 0.03539 -0.11684 0.03816 C -0.11962 0.04024 -0.12466 0.04487 -0.12466 0.04487 C -0.12813 0.05111 -0.12969 0.05851 -0.13507 0.06221 C -0.1382 0.0643 -0.1507 0.06638 -0.1507 0.06915 " pathEditMode="relative" ptsTypes="ffffffffA">
                                      <p:cBhvr>
                                        <p:cTn id="6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12858E-6 C -0.13281 0.00162 -0.26597 0.00648 -0.39861 -0.00347 C -0.4066 -0.00463 -0.41424 -0.00648 -0.42205 -0.00856 C -0.43108 -0.01665 -0.43837 -0.02428 -0.44931 -0.02752 C -0.45642 -0.0296 -0.47153 -0.03215 -0.47535 -0.0414 " pathEditMode="relative" ptsTypes="ffffA">
                                      <p:cBhvr>
                                        <p:cTn id="7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6.33673E-6 L 0.26753 -0.14708 " pathEditMode="relative" ptsTypes="AA">
                                      <p:cBhvr>
                                        <p:cTn id="7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66327E-6 L -0.22725 -0.15749 " pathEditMode="relative" ptsTypes="AA">
                                      <p:cBhvr>
                                        <p:cTn id="74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4.93062E-6 L -0.3908 0.13829 " pathEditMode="relative" ptsTypes="AA">
                                      <p:cBhvr>
                                        <p:cTn id="7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33673E-6 L 0.32344 0.10385 " pathEditMode="relative" ptsTypes="AA">
                                      <p:cBhvr>
                                        <p:cTn id="7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of sources</a:t>
            </a:r>
          </a:p>
          <a:p>
            <a:pPr lvl="1"/>
            <a:r>
              <a:rPr lang="en-US" dirty="0" smtClean="0"/>
              <a:t>Different types of variation</a:t>
            </a:r>
          </a:p>
          <a:p>
            <a:pPr lvl="1"/>
            <a:r>
              <a:rPr lang="en-US" dirty="0" smtClean="0"/>
              <a:t>Variety of attributes</a:t>
            </a:r>
          </a:p>
          <a:p>
            <a:r>
              <a:rPr lang="en-US" dirty="0" smtClean="0"/>
              <a:t>Can be previously resolved or not</a:t>
            </a:r>
          </a:p>
          <a:p>
            <a:r>
              <a:rPr lang="en-US" dirty="0" smtClean="0"/>
              <a:t>Some human-generated variants</a:t>
            </a:r>
          </a:p>
          <a:p>
            <a:r>
              <a:rPr lang="en-US" dirty="0" smtClean="0"/>
              <a:t>Can create multiple test sets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Stores all information regarding evaluation</a:t>
            </a:r>
          </a:p>
          <a:p>
            <a:pPr lvl="1"/>
            <a:r>
              <a:rPr lang="en-US" sz="2000" dirty="0" smtClean="0"/>
              <a:t>Test data</a:t>
            </a:r>
          </a:p>
          <a:p>
            <a:pPr lvl="2"/>
            <a:r>
              <a:rPr lang="en-US" sz="1800" dirty="0" smtClean="0"/>
              <a:t>Most common attributes stored in tables</a:t>
            </a:r>
          </a:p>
          <a:p>
            <a:pPr lvl="2"/>
            <a:r>
              <a:rPr lang="en-US" sz="1800" dirty="0" smtClean="0"/>
              <a:t>New or uncommon attributes all stored in one table</a:t>
            </a:r>
          </a:p>
          <a:p>
            <a:pPr lvl="1"/>
            <a:r>
              <a:rPr lang="en-US" sz="2000" dirty="0" smtClean="0"/>
              <a:t>Metadata</a:t>
            </a:r>
          </a:p>
          <a:p>
            <a:pPr lvl="2"/>
            <a:r>
              <a:rPr lang="en-US" sz="1800" dirty="0" smtClean="0"/>
              <a:t>Original source of data, types of variants in data, etc.</a:t>
            </a:r>
          </a:p>
          <a:p>
            <a:pPr lvl="1"/>
            <a:r>
              <a:rPr lang="en-US" sz="2000" dirty="0" smtClean="0"/>
              <a:t>Results</a:t>
            </a:r>
          </a:p>
          <a:p>
            <a:pPr lvl="2"/>
            <a:r>
              <a:rPr lang="en-US" sz="1800" dirty="0" smtClean="0"/>
              <a:t>Information about algorithm, test data used, run results </a:t>
            </a:r>
          </a:p>
          <a:p>
            <a:pPr lvl="1"/>
            <a:r>
              <a:rPr lang="en-US" sz="2000" dirty="0" smtClean="0"/>
              <a:t>Ground truth</a:t>
            </a:r>
          </a:p>
          <a:p>
            <a:pPr lvl="2"/>
            <a:r>
              <a:rPr lang="en-US" sz="1800" dirty="0" smtClean="0"/>
              <a:t>Information about use case, ground truth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Model,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CC841-384F-4CE8-95A5-7B1F94543E4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output of an entity resolution algorithm</a:t>
            </a:r>
          </a:p>
          <a:p>
            <a:r>
              <a:rPr lang="en-US" dirty="0" smtClean="0"/>
              <a:t>Leverage NIST TREC methodology</a:t>
            </a:r>
          </a:p>
          <a:p>
            <a:pPr lvl="1"/>
            <a:r>
              <a:rPr lang="en-US" dirty="0" smtClean="0"/>
              <a:t>Pool results of multiple algorithms</a:t>
            </a:r>
          </a:p>
          <a:p>
            <a:pPr lvl="1"/>
            <a:r>
              <a:rPr lang="en-US" dirty="0" smtClean="0"/>
              <a:t>Humans adjudicate algorithm results</a:t>
            </a:r>
          </a:p>
          <a:p>
            <a:pPr lvl="1"/>
            <a:r>
              <a:rPr lang="en-US" dirty="0" smtClean="0"/>
              <a:t>Compile judgments into a ground truth set</a:t>
            </a:r>
          </a:p>
          <a:p>
            <a:r>
              <a:rPr lang="en-US" dirty="0" smtClean="0"/>
              <a:t>Specific to a particular use case</a:t>
            </a:r>
          </a:p>
          <a:p>
            <a:pPr lvl="1"/>
            <a:r>
              <a:rPr lang="en-US" dirty="0" smtClean="0"/>
              <a:t>Adjudication guidelines based on use case details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Truth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r>
              <a:rPr lang="en-US" dirty="0" smtClean="0"/>
              <a:t>Test data considerations</a:t>
            </a:r>
          </a:p>
          <a:p>
            <a:pPr lvl="1"/>
            <a:r>
              <a:rPr lang="en-US" dirty="0" smtClean="0"/>
              <a:t>Which attributes</a:t>
            </a:r>
          </a:p>
          <a:p>
            <a:pPr lvl="1"/>
            <a:r>
              <a:rPr lang="en-US" dirty="0" smtClean="0"/>
              <a:t>What types of variation</a:t>
            </a:r>
          </a:p>
          <a:p>
            <a:r>
              <a:rPr lang="en-US" dirty="0" smtClean="0"/>
              <a:t>Adjudication considerations</a:t>
            </a:r>
          </a:p>
          <a:p>
            <a:pPr lvl="1"/>
            <a:r>
              <a:rPr lang="en-US" dirty="0" smtClean="0"/>
              <a:t>How similar must identities be</a:t>
            </a:r>
          </a:p>
          <a:p>
            <a:pPr lvl="1"/>
            <a:r>
              <a:rPr lang="en-US" dirty="0" smtClean="0"/>
              <a:t>One entity per identity or many entities per identity</a:t>
            </a:r>
          </a:p>
          <a:p>
            <a:pPr lvl="1"/>
            <a:r>
              <a:rPr lang="en-US" dirty="0" smtClean="0"/>
              <a:t>For what time span are attributes valid</a:t>
            </a:r>
          </a:p>
          <a:p>
            <a:r>
              <a:rPr lang="en-US" dirty="0" smtClean="0"/>
              <a:t>All specific to use case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Truth Creation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appropriate for task</a:t>
            </a:r>
          </a:p>
          <a:p>
            <a:r>
              <a:rPr lang="en-US" dirty="0" smtClean="0"/>
              <a:t>Produce useful and meaningful results</a:t>
            </a:r>
          </a:p>
          <a:p>
            <a:r>
              <a:rPr lang="en-US" dirty="0" smtClean="0"/>
              <a:t>Investigate metrics from Information Retrieval and Machine Learning</a:t>
            </a:r>
          </a:p>
          <a:p>
            <a:pPr lvl="1"/>
            <a:r>
              <a:rPr lang="en-US" dirty="0" smtClean="0"/>
              <a:t>Precision, Recall, F-Measure</a:t>
            </a:r>
          </a:p>
          <a:p>
            <a:pPr lvl="2"/>
            <a:r>
              <a:rPr lang="en-US" dirty="0" smtClean="0"/>
              <a:t>For </a:t>
            </a:r>
            <a:r>
              <a:rPr lang="en-US" dirty="0" err="1" smtClean="0"/>
              <a:t>pairwise</a:t>
            </a:r>
            <a:r>
              <a:rPr lang="en-US" dirty="0" smtClean="0"/>
              <a:t> resolution</a:t>
            </a:r>
          </a:p>
          <a:p>
            <a:pPr lvl="2"/>
            <a:r>
              <a:rPr lang="en-US" dirty="0" smtClean="0"/>
              <a:t>Score identity-to-entity mappings</a:t>
            </a:r>
          </a:p>
          <a:p>
            <a:pPr lvl="1"/>
            <a:r>
              <a:rPr lang="en-US" dirty="0" smtClean="0"/>
              <a:t>Purity, Inverse Purity</a:t>
            </a:r>
          </a:p>
          <a:p>
            <a:pPr lvl="2"/>
            <a:r>
              <a:rPr lang="en-US" dirty="0" smtClean="0"/>
              <a:t>For clustering resolution</a:t>
            </a:r>
          </a:p>
          <a:p>
            <a:pPr lvl="2"/>
            <a:r>
              <a:rPr lang="en-US" dirty="0" smtClean="0"/>
              <a:t>Score cluster-to-ground truth mappings</a:t>
            </a:r>
          </a:p>
          <a:p>
            <a:pPr lvl="1"/>
            <a:r>
              <a:rPr lang="en-US" dirty="0" smtClean="0"/>
              <a:t>F-Purity, F-Inverse Purity</a:t>
            </a:r>
          </a:p>
          <a:p>
            <a:pPr lvl="2"/>
            <a:r>
              <a:rPr lang="en-US" dirty="0" smtClean="0"/>
              <a:t>Combine Precision, Recall, Purity, and Inverse Purity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Privacy-enhancing (PE) tools can help protect information and data sources</a:t>
            </a:r>
          </a:p>
          <a:p>
            <a:r>
              <a:rPr lang="en-US" dirty="0" smtClean="0"/>
              <a:t>PE tools might affect entity resolution performance</a:t>
            </a:r>
          </a:p>
          <a:p>
            <a:r>
              <a:rPr lang="en-US" dirty="0" smtClean="0"/>
              <a:t>Can evaluate original and privacy-enhanced versions of algorithms</a:t>
            </a:r>
          </a:p>
          <a:p>
            <a:r>
              <a:rPr lang="en-US" dirty="0" smtClean="0"/>
              <a:t>Measure tradeoff between PE tool performance and entity resolution performance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935913" y="6400800"/>
            <a:ext cx="533400" cy="152400"/>
          </a:xfrm>
        </p:spPr>
        <p:txBody>
          <a:bodyPr/>
          <a:lstStyle/>
          <a:p>
            <a:r>
              <a:rPr lang="en-US" dirty="0" smtClean="0"/>
              <a:t>Page  </a:t>
            </a:r>
            <a:fld id="{069B3A67-A36D-46FD-AD45-E21F2789BA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162800" cy="533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 to Entity Resolution</a:t>
            </a:r>
          </a:p>
          <a:p>
            <a:pPr lvl="1"/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Solutions</a:t>
            </a:r>
          </a:p>
          <a:p>
            <a:r>
              <a:rPr lang="en-US" dirty="0" smtClean="0"/>
              <a:t>Evaluating ER algorithms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Ground Truth</a:t>
            </a:r>
          </a:p>
          <a:p>
            <a:pPr lvl="1"/>
            <a:r>
              <a:rPr lang="en-US" dirty="0" smtClean="0"/>
              <a:t>Metrics</a:t>
            </a:r>
          </a:p>
          <a:p>
            <a:r>
              <a:rPr lang="en-US" dirty="0" smtClean="0"/>
              <a:t>Impact of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more effective screening at identity level</a:t>
            </a:r>
          </a:p>
          <a:p>
            <a:r>
              <a:rPr lang="en-US" dirty="0" smtClean="0"/>
              <a:t>Provide a methodology that enables government screening and credentialing organizations to know how they are doing</a:t>
            </a:r>
          </a:p>
          <a:p>
            <a:r>
              <a:rPr lang="en-US" dirty="0" smtClean="0"/>
              <a:t>Improve intelligence analysis across databases</a:t>
            </a:r>
          </a:p>
          <a:p>
            <a:r>
              <a:rPr lang="en-US" dirty="0" smtClean="0"/>
              <a:t>Push state of the art by providing qualitative and quantitative feedback to vendors on performance of their tools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err="1" smtClean="0"/>
              <a:t>Blume</a:t>
            </a:r>
            <a:r>
              <a:rPr lang="en-US" sz="1200" dirty="0" smtClean="0"/>
              <a:t>, M., &amp; Kalmar, P. (2008). Methods for Evaluating Entity Disambiguation. </a:t>
            </a:r>
            <a:r>
              <a:rPr lang="en-US" sz="1200" i="1" dirty="0" smtClean="0"/>
              <a:t>Language Resources and Evaluation Conference.</a:t>
            </a:r>
            <a:r>
              <a:rPr lang="en-US" sz="1200" dirty="0" smtClean="0"/>
              <a:t> Marrakech, Morocco: European Language Resources Association.</a:t>
            </a:r>
          </a:p>
          <a:p>
            <a:r>
              <a:rPr lang="en-US" sz="1200" dirty="0" err="1" smtClean="0"/>
              <a:t>Calzolari</a:t>
            </a:r>
            <a:r>
              <a:rPr lang="en-US" sz="1200" dirty="0" smtClean="0"/>
              <a:t>, N., </a:t>
            </a:r>
            <a:r>
              <a:rPr lang="en-US" sz="1200" dirty="0" err="1" smtClean="0"/>
              <a:t>Zampolli</a:t>
            </a:r>
            <a:r>
              <a:rPr lang="en-US" sz="1200" dirty="0" smtClean="0"/>
              <a:t>, A., &amp; </a:t>
            </a:r>
            <a:r>
              <a:rPr lang="en-US" sz="1200" dirty="0" err="1" smtClean="0"/>
              <a:t>Lenci</a:t>
            </a:r>
            <a:r>
              <a:rPr lang="en-US" sz="1200" dirty="0" smtClean="0"/>
              <a:t>, A. (2002). Toward a Standard for a Multilingual Lexical Entry: The EAGLES/ISLE Initiative. In </a:t>
            </a:r>
            <a:r>
              <a:rPr lang="en-US" sz="1200" i="1" dirty="0" smtClean="0"/>
              <a:t>Computational Linguistics and Intelligent Text Processing.</a:t>
            </a:r>
            <a:r>
              <a:rPr lang="en-US" sz="1200" dirty="0" smtClean="0"/>
              <a:t> Berlin: Springer.</a:t>
            </a:r>
          </a:p>
          <a:p>
            <a:r>
              <a:rPr lang="en-US" sz="1200" dirty="0" smtClean="0"/>
              <a:t>Conrad, J., </a:t>
            </a:r>
            <a:r>
              <a:rPr lang="en-US" sz="1200" dirty="0" err="1" smtClean="0"/>
              <a:t>Custis</a:t>
            </a:r>
            <a:r>
              <a:rPr lang="en-US" sz="1200" dirty="0" smtClean="0"/>
              <a:t>, T., Dozier, C., </a:t>
            </a:r>
            <a:r>
              <a:rPr lang="en-US" sz="1200" dirty="0" err="1" smtClean="0"/>
              <a:t>Heinze</a:t>
            </a:r>
            <a:r>
              <a:rPr lang="en-US" sz="1200" dirty="0" smtClean="0"/>
              <a:t>, T., Light, M., &amp; </a:t>
            </a:r>
            <a:r>
              <a:rPr lang="en-US" sz="1200" dirty="0" err="1" smtClean="0"/>
              <a:t>Veeramachaneni</a:t>
            </a:r>
            <a:r>
              <a:rPr lang="en-US" sz="1200" dirty="0" smtClean="0"/>
              <a:t>, S. (2008). Linking, mapping, and clustering entity records in information-based solutions for business and professional customers. </a:t>
            </a:r>
            <a:r>
              <a:rPr lang="en-US" sz="1200" i="1" dirty="0" smtClean="0"/>
              <a:t>Language Resources and Evaluation Conference.</a:t>
            </a:r>
            <a:r>
              <a:rPr lang="en-US" sz="1200" dirty="0" smtClean="0"/>
              <a:t> Marrakech, Morocco: European Language Resources Association.</a:t>
            </a:r>
          </a:p>
          <a:p>
            <a:r>
              <a:rPr lang="en-US" sz="1200" dirty="0" smtClean="0"/>
              <a:t>Miller, K., Arehart, M., Ball, C., Polk, J., Rubenstein, A., Samuel, K., et al. (2008). An Infrastructure, Tools, and Methodology for Evaluation of Multicultural Name Matching Systems. </a:t>
            </a:r>
            <a:r>
              <a:rPr lang="en-US" sz="1200" i="1" dirty="0" smtClean="0"/>
              <a:t>Language Resources and Evaluation Conference.</a:t>
            </a:r>
            <a:r>
              <a:rPr lang="en-US" sz="1200" dirty="0" smtClean="0"/>
              <a:t> Marrakech, Morocco: European Language Resources Association.</a:t>
            </a:r>
          </a:p>
          <a:p>
            <a:r>
              <a:rPr lang="en-US" sz="1200" dirty="0" smtClean="0"/>
              <a:t>Vorhees, E., &amp; Harman, D. (2000). Overview of the Eighth Text REtrieval Conference (TREC-8). </a:t>
            </a:r>
            <a:r>
              <a:rPr lang="en-US" sz="1200" i="1" dirty="0" smtClean="0"/>
              <a:t>Proceedings of the Eighth Text </a:t>
            </a:r>
            <a:r>
              <a:rPr lang="en-US" sz="1200" i="1" dirty="0" err="1" smtClean="0"/>
              <a:t>REtrieval</a:t>
            </a:r>
            <a:r>
              <a:rPr lang="en-US" sz="1200" i="1" dirty="0" smtClean="0"/>
              <a:t> Conference (TREC-8).</a:t>
            </a:r>
            <a:r>
              <a:rPr lang="en-US" sz="1200" dirty="0" smtClean="0"/>
              <a:t> Gaithersburg, MD: National Institute of Standards and Technology.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Truth Creation,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438400"/>
            <a:ext cx="106680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41148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51054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54102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438400"/>
            <a:ext cx="106680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7432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32766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41148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51054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5410200"/>
            <a:ext cx="10668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Identity 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" y="1295400"/>
            <a:ext cx="167640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Disjoint Ground Truth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257800" y="1295400"/>
            <a:ext cx="167640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Non-Disjoint Ground Truth</a:t>
            </a:r>
            <a:endParaRPr lang="en-US" dirty="0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286000"/>
            <a:ext cx="83855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810000"/>
            <a:ext cx="83855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105400"/>
            <a:ext cx="83855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7" name="Straight Arrow Connector 26"/>
          <p:cNvCxnSpPr>
            <a:stCxn id="5" idx="3"/>
          </p:cNvCxnSpPr>
          <p:nvPr/>
        </p:nvCxnSpPr>
        <p:spPr bwMode="auto">
          <a:xfrm>
            <a:off x="1676400" y="2644867"/>
            <a:ext cx="838200" cy="174533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6" idx="3"/>
          </p:cNvCxnSpPr>
          <p:nvPr/>
        </p:nvCxnSpPr>
        <p:spPr bwMode="auto">
          <a:xfrm flipV="1">
            <a:off x="1676400" y="2897188"/>
            <a:ext cx="838200" cy="29941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7" idx="3"/>
          </p:cNvCxnSpPr>
          <p:nvPr/>
        </p:nvCxnSpPr>
        <p:spPr bwMode="auto">
          <a:xfrm flipV="1">
            <a:off x="1676400" y="2971800"/>
            <a:ext cx="838200" cy="260129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1676400" y="4343400"/>
            <a:ext cx="838200" cy="1588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52600" y="5334000"/>
            <a:ext cx="762000" cy="1524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10" idx="3"/>
          </p:cNvCxnSpPr>
          <p:nvPr/>
        </p:nvCxnSpPr>
        <p:spPr bwMode="auto">
          <a:xfrm flipV="1">
            <a:off x="1676400" y="5562600"/>
            <a:ext cx="838200" cy="31529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352800" y="2667000"/>
            <a:ext cx="83820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Entity 1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352800" y="4114800"/>
            <a:ext cx="8382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Entity 2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52800" y="5410200"/>
            <a:ext cx="8382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Entity 3</a:t>
            </a:r>
            <a:endParaRPr lang="en-US" sz="1200" dirty="0"/>
          </a:p>
        </p:txBody>
      </p: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0"/>
            <a:ext cx="83855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0"/>
            <a:ext cx="83855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5105400"/>
            <a:ext cx="83855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7" name="Straight Arrow Connector 56"/>
          <p:cNvCxnSpPr/>
          <p:nvPr/>
        </p:nvCxnSpPr>
        <p:spPr bwMode="auto">
          <a:xfrm>
            <a:off x="5638800" y="2644867"/>
            <a:ext cx="838200" cy="174533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5638800" y="2897188"/>
            <a:ext cx="838200" cy="29941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V="1">
            <a:off x="5638800" y="2971801"/>
            <a:ext cx="838200" cy="380999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5638800" y="4343400"/>
            <a:ext cx="838200" cy="1588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5715000" y="5334000"/>
            <a:ext cx="762000" cy="1524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5638800" y="5562600"/>
            <a:ext cx="838200" cy="31529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7315200" y="2667000"/>
            <a:ext cx="83820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Entity 1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4114800"/>
            <a:ext cx="8382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Entity 2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7315200" y="5410200"/>
            <a:ext cx="838200" cy="367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Entity 3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5638800" y="3581400"/>
            <a:ext cx="838200" cy="6096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Identity data resides in many locations</a:t>
            </a:r>
          </a:p>
          <a:p>
            <a:r>
              <a:rPr lang="en-US" dirty="0" smtClean="0"/>
              <a:t>Records in different locations can refer to same real-world person</a:t>
            </a:r>
          </a:p>
          <a:p>
            <a:r>
              <a:rPr lang="en-US" dirty="0" smtClean="0"/>
              <a:t>Combining those records provides more comprehensive information about that person</a:t>
            </a:r>
          </a:p>
          <a:p>
            <a:r>
              <a:rPr lang="en-US" dirty="0" smtClean="0"/>
              <a:t>Manually identifying records to be combined is labor-intensive</a:t>
            </a:r>
          </a:p>
          <a:p>
            <a:r>
              <a:rPr lang="en-US" dirty="0" smtClean="0"/>
              <a:t>New information can be discovered by combining records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E40CCABB-9BBC-49C5-99B3-2E0B57D184A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419600"/>
            <a:ext cx="43815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667000"/>
            <a:ext cx="43719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914400"/>
            <a:ext cx="43624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800" b="1" kern="1200" dirty="0">
                <a:solidFill>
                  <a:srgbClr val="003399"/>
                </a:solidFill>
                <a:latin typeface="Arial" charset="0"/>
                <a:ea typeface="+mn-ea"/>
                <a:cs typeface="+mn-cs"/>
              </a:rPr>
              <a:t>Page  </a:t>
            </a:r>
            <a:fld id="{E40CCABB-9BBC-49C5-99B3-2E0B57D184A5}" type="slidenum">
              <a:rPr lang="en-US" sz="800" b="1" kern="1200">
                <a:solidFill>
                  <a:srgbClr val="003399"/>
                </a:solidFill>
                <a:latin typeface="Arial" charset="0"/>
                <a:ea typeface="+mn-ea"/>
                <a:cs typeface="+mn-cs"/>
              </a:rPr>
              <a:pPr algn="r" rtl="0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800" b="1" kern="1200" dirty="0">
              <a:solidFill>
                <a:srgbClr val="003399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609600"/>
            <a:ext cx="2362200" cy="385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</a:pPr>
            <a:r>
              <a:rPr lang="en-US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Identities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3886200" y="1600200"/>
            <a:ext cx="1524000" cy="2286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343400" y="1371600"/>
            <a:ext cx="1066800" cy="1588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 flipH="1" flipV="1">
            <a:off x="3848100" y="1790700"/>
            <a:ext cx="1828800" cy="16002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81400" y="2209800"/>
            <a:ext cx="1828800" cy="9144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3962400" y="3200400"/>
            <a:ext cx="1447800" cy="1588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2857500" y="3009900"/>
            <a:ext cx="4114800" cy="14478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3733800" y="4876800"/>
            <a:ext cx="1600200" cy="1588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3733800" y="5029200"/>
            <a:ext cx="1676400" cy="3048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3886200" y="4038600"/>
            <a:ext cx="1600200" cy="762000"/>
          </a:xfrm>
          <a:prstGeom prst="straightConnector1">
            <a:avLst/>
          </a:prstGeom>
          <a:solidFill>
            <a:srgbClr val="FFCC99"/>
          </a:solidFill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5638800" y="990600"/>
            <a:ext cx="2252662" cy="1411700"/>
            <a:chOff x="5638800" y="990600"/>
            <a:chExt cx="2252662" cy="14117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781800" y="990600"/>
              <a:ext cx="1109662" cy="141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" name="TextBox 30"/>
            <p:cNvSpPr txBox="1"/>
            <p:nvPr/>
          </p:nvSpPr>
          <p:spPr>
            <a:xfrm>
              <a:off x="5638800" y="1295400"/>
              <a:ext cx="1219200" cy="41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 eaLnBrk="0" fontAlgn="base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</a:pPr>
              <a:r>
                <a:rPr lang="en-US" b="1" kern="12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rPr>
                <a:t>Entity A</a:t>
              </a:r>
              <a:endParaRPr lang="en-US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638800" y="2667000"/>
            <a:ext cx="2324631" cy="1600200"/>
            <a:chOff x="5638800" y="2667000"/>
            <a:chExt cx="2324631" cy="160020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705600" y="2667000"/>
              <a:ext cx="1257831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8" name="TextBox 37"/>
            <p:cNvSpPr txBox="1"/>
            <p:nvPr/>
          </p:nvSpPr>
          <p:spPr>
            <a:xfrm>
              <a:off x="5638800" y="2971800"/>
              <a:ext cx="1066800" cy="41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 eaLnBrk="0" fontAlgn="base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</a:pPr>
              <a:r>
                <a:rPr lang="en-US" b="1" kern="12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rPr>
                <a:t>Entity B</a:t>
              </a:r>
              <a:endParaRPr lang="en-US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715000" y="4343400"/>
            <a:ext cx="2248431" cy="1600200"/>
            <a:chOff x="5715000" y="4343400"/>
            <a:chExt cx="2248431" cy="1600200"/>
          </a:xfrm>
        </p:grpSpPr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705600" y="4343400"/>
              <a:ext cx="1257831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TextBox 38"/>
            <p:cNvSpPr txBox="1"/>
            <p:nvPr/>
          </p:nvSpPr>
          <p:spPr>
            <a:xfrm>
              <a:off x="5715000" y="4724400"/>
              <a:ext cx="1066800" cy="41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 eaLnBrk="0" fontAlgn="base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</a:pPr>
              <a:r>
                <a:rPr lang="en-US" b="1" kern="12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rPr>
                <a:t>Entity C</a:t>
              </a:r>
              <a:endParaRPr lang="en-US" b="1" kern="1200" dirty="0">
                <a:solidFill>
                  <a:srgbClr val="000000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Data Acquisition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Variation in written sources, e.g. Open Source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Data Exchange / Data Quality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Differing data models between systems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Ill-defined or non-existent standards for data exchange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Differing Cultural and Linguistic Conventions Regarding Names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Syntax and morphology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Non-Roman Scripts and Transliteration</a:t>
            </a:r>
          </a:p>
          <a:p>
            <a:r>
              <a:rPr lang="en-US" dirty="0" smtClean="0"/>
              <a:t>Multiple / Redundant Entries</a:t>
            </a:r>
          </a:p>
          <a:p>
            <a:pPr lvl="1"/>
            <a:r>
              <a:rPr lang="en-US" dirty="0" smtClean="0"/>
              <a:t>No de-duplication</a:t>
            </a:r>
          </a:p>
          <a:p>
            <a:pPr lvl="1"/>
            <a:r>
              <a:rPr lang="en-US" dirty="0" smtClean="0"/>
              <a:t>Information changes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Page  </a:t>
            </a:r>
            <a:fld id="{E40CCABB-9BBC-49C5-99B3-2E0B57D184A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Strategies:</a:t>
            </a:r>
          </a:p>
          <a:p>
            <a:pPr lvl="1"/>
            <a:r>
              <a:rPr lang="en-US" dirty="0" smtClean="0"/>
              <a:t>Pair-wise</a:t>
            </a:r>
          </a:p>
          <a:p>
            <a:pPr lvl="2"/>
            <a:r>
              <a:rPr lang="en-US" dirty="0" smtClean="0"/>
              <a:t>Compare two identities at a time</a:t>
            </a:r>
          </a:p>
          <a:p>
            <a:pPr lvl="2"/>
            <a:r>
              <a:rPr lang="en-US" dirty="0" smtClean="0"/>
              <a:t>Iterate through entire set of identities</a:t>
            </a:r>
          </a:p>
          <a:p>
            <a:pPr lvl="1"/>
            <a:r>
              <a:rPr lang="en-US" dirty="0" smtClean="0"/>
              <a:t>Clustering</a:t>
            </a:r>
          </a:p>
          <a:p>
            <a:pPr lvl="2"/>
            <a:r>
              <a:rPr lang="en-US" dirty="0" smtClean="0"/>
              <a:t>Group sets of identities together</a:t>
            </a:r>
          </a:p>
          <a:p>
            <a:endParaRPr lang="en-US" dirty="0" smtClean="0"/>
          </a:p>
          <a:p>
            <a:r>
              <a:rPr lang="en-US" dirty="0" smtClean="0"/>
              <a:t>Matching Strategies:</a:t>
            </a:r>
          </a:p>
          <a:p>
            <a:pPr lvl="1"/>
            <a:r>
              <a:rPr lang="en-US" dirty="0" smtClean="0"/>
              <a:t>Exact matching</a:t>
            </a:r>
          </a:p>
          <a:p>
            <a:pPr lvl="2"/>
            <a:r>
              <a:rPr lang="en-US" dirty="0" smtClean="0"/>
              <a:t>Attributes must be identical</a:t>
            </a:r>
          </a:p>
          <a:p>
            <a:pPr lvl="1"/>
            <a:r>
              <a:rPr lang="en-US" dirty="0" smtClean="0"/>
              <a:t>Fuzzy matching</a:t>
            </a:r>
          </a:p>
          <a:p>
            <a:pPr lvl="2"/>
            <a:r>
              <a:rPr lang="en-US" dirty="0" smtClean="0"/>
              <a:t>Attributes must be similar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Resolution Strategies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 – gives unbiased results</a:t>
            </a:r>
          </a:p>
          <a:p>
            <a:r>
              <a:rPr lang="en-US" dirty="0" smtClean="0"/>
              <a:t>Replicable – gives same results for same inputs</a:t>
            </a:r>
          </a:p>
          <a:p>
            <a:r>
              <a:rPr lang="en-US" dirty="0" smtClean="0"/>
              <a:t>Diagnostic – can give information about system improvement</a:t>
            </a:r>
          </a:p>
          <a:p>
            <a:r>
              <a:rPr lang="en-US" dirty="0" smtClean="0"/>
              <a:t>Cost-efficient – does not require extensive resources to repeat</a:t>
            </a:r>
          </a:p>
          <a:p>
            <a:r>
              <a:rPr lang="en-US" dirty="0" smtClean="0"/>
              <a:t>Understandable – results are meaningful in some way to appropriate people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use case</a:t>
            </a:r>
          </a:p>
          <a:p>
            <a:r>
              <a:rPr lang="en-US" dirty="0" smtClean="0"/>
              <a:t>Collect, create, and select test data</a:t>
            </a:r>
          </a:p>
          <a:p>
            <a:r>
              <a:rPr lang="en-US" dirty="0" smtClean="0"/>
              <a:t>Create Ground Truth</a:t>
            </a:r>
          </a:p>
          <a:p>
            <a:r>
              <a:rPr lang="en-US" dirty="0" smtClean="0"/>
              <a:t>Run Entity Resolution algorithms</a:t>
            </a:r>
          </a:p>
          <a:p>
            <a:r>
              <a:rPr lang="en-US" dirty="0" smtClean="0"/>
              <a:t>Calculate metrics for Entity Resolution algorithms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 </a:t>
            </a:r>
            <a:fld id="{E40CCABB-9BBC-49C5-99B3-2E0B57D184A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962400"/>
            <a:ext cx="2819400" cy="22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1600200"/>
            <a:ext cx="3505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371600"/>
            <a:ext cx="2895600" cy="21717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1981200"/>
            <a:ext cx="2667000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895600" y="4191000"/>
            <a:ext cx="3200400" cy="1828800"/>
            <a:chOff x="0" y="864"/>
            <a:chExt cx="5856" cy="2972"/>
          </a:xfrm>
        </p:grpSpPr>
        <p:pic>
          <p:nvPicPr>
            <p:cNvPr id="37908" name="Picture 10" descr="263291718@08062006-284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0" y="864"/>
              <a:ext cx="2976" cy="2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909" name="Picture 11" descr="263291718@08062006-288E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880" y="864"/>
              <a:ext cx="2976" cy="29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96000" y="4267200"/>
            <a:ext cx="3048000" cy="228600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</p:pic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219200" y="2743200"/>
            <a:ext cx="15240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Ground </a:t>
            </a:r>
            <a:r>
              <a:rPr lang="en-US" sz="16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Truthing</a:t>
            </a:r>
            <a:endParaRPr lang="en-US" sz="16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429000" y="1371600"/>
            <a:ext cx="2971800" cy="3381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Statistical Results Analysis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705600" y="3276600"/>
            <a:ext cx="1828800" cy="7335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Experimental Methodology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096000" y="5486400"/>
            <a:ext cx="1828800" cy="1077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Deep-Dive 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Results Analysis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657600" y="4343400"/>
            <a:ext cx="1828800" cy="7335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Ground Truth Quality Control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447800" y="5181600"/>
            <a:ext cx="1524000" cy="10541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Test </a:t>
            </a:r>
            <a:r>
              <a:rPr lang="en-US" sz="16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Data Generation and Tagging</a:t>
            </a:r>
          </a:p>
        </p:txBody>
      </p:sp>
      <p:sp>
        <p:nvSpPr>
          <p:cNvPr id="22" name="Title 2"/>
          <p:cNvSpPr txBox="1">
            <a:spLocks/>
          </p:cNvSpPr>
          <p:nvPr/>
        </p:nvSpPr>
        <p:spPr>
          <a:xfrm>
            <a:off x="685800" y="274638"/>
            <a:ext cx="7696200" cy="944562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noProof="0" dirty="0" smtClean="0">
                <a:solidFill>
                  <a:srgbClr val="000099"/>
                </a:solidFill>
                <a:latin typeface="+mn-lt"/>
                <a:ea typeface="+mj-ea"/>
                <a:cs typeface="+mj-cs"/>
              </a:rPr>
              <a:t>Identity Matching Lab Capabilities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mitrebreifing_2_2_09">
  <a:themeElements>
    <a:clrScheme name="">
      <a:dk1>
        <a:srgbClr val="000000"/>
      </a:dk1>
      <a:lt1>
        <a:srgbClr val="FFFFFF"/>
      </a:lt1>
      <a:dk2>
        <a:srgbClr val="003399"/>
      </a:dk2>
      <a:lt2>
        <a:srgbClr val="808080"/>
      </a:lt2>
      <a:accent1>
        <a:srgbClr val="FFCC99"/>
      </a:accent1>
      <a:accent2>
        <a:srgbClr val="FF9999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8A8A"/>
      </a:accent6>
      <a:hlink>
        <a:srgbClr val="0000FF"/>
      </a:hlink>
      <a:folHlink>
        <a:srgbClr val="990099"/>
      </a:folHlink>
    </a:clrScheme>
    <a:fontScheme name="CCKS-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ts val="2500"/>
          </a:lnSpc>
          <a:spcBef>
            <a:spcPct val="0"/>
          </a:spcBef>
          <a:spcAft>
            <a:spcPts val="1000"/>
          </a:spcAft>
          <a:buClr>
            <a:srgbClr val="FDAA03"/>
          </a:buClr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KS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KS-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KS-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8AB9E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640A4F0362EB43B440C1B0A276729E" ma:contentTypeVersion="0" ma:contentTypeDescription="Create a new document." ma:contentTypeScope="" ma:versionID="31d70e330d91d90f1ea1b5f89448dd3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978B471-4FA0-4672-9341-5C387D4F1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52D0652-F5B6-417F-8844-4199DF1577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11E5F6-85AB-45EB-8FFC-042EC0C55FC2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20439</TotalTime>
  <Words>1900</Words>
  <Application>Microsoft Office PowerPoint</Application>
  <PresentationFormat>On-screen Show (4:3)</PresentationFormat>
  <Paragraphs>253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mitrebreifing_2_2_09</vt:lpstr>
      <vt:lpstr>MITRE Infrastructure and Evaluation for Identity Resolution Technology</vt:lpstr>
      <vt:lpstr>Overview</vt:lpstr>
      <vt:lpstr>Introduction</vt:lpstr>
      <vt:lpstr>Slide 4</vt:lpstr>
      <vt:lpstr>Problem Sources</vt:lpstr>
      <vt:lpstr>Entity Resolution Strategies</vt:lpstr>
      <vt:lpstr>Evaluation Requirements</vt:lpstr>
      <vt:lpstr>Evaluation Method</vt:lpstr>
      <vt:lpstr>Slide 9</vt:lpstr>
      <vt:lpstr>Use Case</vt:lpstr>
      <vt:lpstr>Use Case Example</vt:lpstr>
      <vt:lpstr>Use Case Example, cont.</vt:lpstr>
      <vt:lpstr>Test Data</vt:lpstr>
      <vt:lpstr>Data Model</vt:lpstr>
      <vt:lpstr>Data Model, cont.</vt:lpstr>
      <vt:lpstr>Ground Truth</vt:lpstr>
      <vt:lpstr>Ground Truth Creation</vt:lpstr>
      <vt:lpstr>Metrics</vt:lpstr>
      <vt:lpstr>Privacy</vt:lpstr>
      <vt:lpstr>Impact</vt:lpstr>
      <vt:lpstr>References</vt:lpstr>
      <vt:lpstr>Backup</vt:lpstr>
      <vt:lpstr>Ground Truth Creation, cont.</vt:lpstr>
    </vt:vector>
  </TitlesOfParts>
  <Company>The MITRE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Schleith</dc:creator>
  <cp:lastModifiedBy>eschroeder</cp:lastModifiedBy>
  <cp:revision>158</cp:revision>
  <dcterms:created xsi:type="dcterms:W3CDTF">2009-02-05T14:21:22Z</dcterms:created>
  <dcterms:modified xsi:type="dcterms:W3CDTF">2009-05-29T18:00:32Z</dcterms:modified>
</cp:coreProperties>
</file>