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51206400" cy="32918400"/>
  <p:notesSz cx="32918400" cy="51206400"/>
  <p:defaultTextStyle>
    <a:defPPr>
      <a:defRPr lang="en-US"/>
    </a:defPPr>
    <a:lvl1pPr algn="l" rtl="0" fontAlgn="base">
      <a:spcBef>
        <a:spcPct val="0"/>
      </a:spcBef>
      <a:spcAft>
        <a:spcPct val="0"/>
      </a:spcAft>
      <a:defRPr sz="3200" kern="1200">
        <a:solidFill>
          <a:schemeClr val="tx1"/>
        </a:solidFill>
        <a:latin typeface="Helvetica" charset="0"/>
        <a:ea typeface="+mn-ea"/>
        <a:cs typeface="+mn-cs"/>
      </a:defRPr>
    </a:lvl1pPr>
    <a:lvl2pPr marL="457200" algn="l" rtl="0" fontAlgn="base">
      <a:spcBef>
        <a:spcPct val="0"/>
      </a:spcBef>
      <a:spcAft>
        <a:spcPct val="0"/>
      </a:spcAft>
      <a:defRPr sz="3200" kern="1200">
        <a:solidFill>
          <a:schemeClr val="tx1"/>
        </a:solidFill>
        <a:latin typeface="Helvetica" charset="0"/>
        <a:ea typeface="+mn-ea"/>
        <a:cs typeface="+mn-cs"/>
      </a:defRPr>
    </a:lvl2pPr>
    <a:lvl3pPr marL="914400" algn="l" rtl="0" fontAlgn="base">
      <a:spcBef>
        <a:spcPct val="0"/>
      </a:spcBef>
      <a:spcAft>
        <a:spcPct val="0"/>
      </a:spcAft>
      <a:defRPr sz="3200" kern="1200">
        <a:solidFill>
          <a:schemeClr val="tx1"/>
        </a:solidFill>
        <a:latin typeface="Helvetica" charset="0"/>
        <a:ea typeface="+mn-ea"/>
        <a:cs typeface="+mn-cs"/>
      </a:defRPr>
    </a:lvl3pPr>
    <a:lvl4pPr marL="1371600" algn="l" rtl="0" fontAlgn="base">
      <a:spcBef>
        <a:spcPct val="0"/>
      </a:spcBef>
      <a:spcAft>
        <a:spcPct val="0"/>
      </a:spcAft>
      <a:defRPr sz="3200" kern="1200">
        <a:solidFill>
          <a:schemeClr val="tx1"/>
        </a:solidFill>
        <a:latin typeface="Helvetica" charset="0"/>
        <a:ea typeface="+mn-ea"/>
        <a:cs typeface="+mn-cs"/>
      </a:defRPr>
    </a:lvl4pPr>
    <a:lvl5pPr marL="1828800" algn="l" rtl="0" fontAlgn="base">
      <a:spcBef>
        <a:spcPct val="0"/>
      </a:spcBef>
      <a:spcAft>
        <a:spcPct val="0"/>
      </a:spcAft>
      <a:defRPr sz="3200" kern="1200">
        <a:solidFill>
          <a:schemeClr val="tx1"/>
        </a:solidFill>
        <a:latin typeface="Helvetica" charset="0"/>
        <a:ea typeface="+mn-ea"/>
        <a:cs typeface="+mn-cs"/>
      </a:defRPr>
    </a:lvl5pPr>
    <a:lvl6pPr marL="2286000" algn="l" defTabSz="914400" rtl="0" eaLnBrk="1" latinLnBrk="0" hangingPunct="1">
      <a:defRPr sz="3200" kern="1200">
        <a:solidFill>
          <a:schemeClr val="tx1"/>
        </a:solidFill>
        <a:latin typeface="Helvetica" charset="0"/>
        <a:ea typeface="+mn-ea"/>
        <a:cs typeface="+mn-cs"/>
      </a:defRPr>
    </a:lvl6pPr>
    <a:lvl7pPr marL="2743200" algn="l" defTabSz="914400" rtl="0" eaLnBrk="1" latinLnBrk="0" hangingPunct="1">
      <a:defRPr sz="3200" kern="1200">
        <a:solidFill>
          <a:schemeClr val="tx1"/>
        </a:solidFill>
        <a:latin typeface="Helvetica" charset="0"/>
        <a:ea typeface="+mn-ea"/>
        <a:cs typeface="+mn-cs"/>
      </a:defRPr>
    </a:lvl7pPr>
    <a:lvl8pPr marL="3200400" algn="l" defTabSz="914400" rtl="0" eaLnBrk="1" latinLnBrk="0" hangingPunct="1">
      <a:defRPr sz="3200" kern="1200">
        <a:solidFill>
          <a:schemeClr val="tx1"/>
        </a:solidFill>
        <a:latin typeface="Helvetica" charset="0"/>
        <a:ea typeface="+mn-ea"/>
        <a:cs typeface="+mn-cs"/>
      </a:defRPr>
    </a:lvl8pPr>
    <a:lvl9pPr marL="3657600" algn="l" defTabSz="914400" rtl="0" eaLnBrk="1" latinLnBrk="0" hangingPunct="1">
      <a:defRPr sz="3200" kern="1200">
        <a:solidFill>
          <a:schemeClr val="tx1"/>
        </a:solidFill>
        <a:latin typeface="Helvetica"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E1"/>
    <a:srgbClr val="FFF3F3"/>
    <a:srgbClr val="800040"/>
    <a:srgbClr val="004080"/>
    <a:srgbClr val="FF6FCF"/>
    <a:srgbClr val="0000FF"/>
    <a:srgbClr val="FF8000"/>
    <a:srgbClr val="FFF1E3"/>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inimized" horzBarState="maximized" preferSingleView="1">
    <p:restoredLeft sz="32787"/>
    <p:restoredTop sz="90929"/>
  </p:normalViewPr>
  <p:slideViewPr>
    <p:cSldViewPr snapToGrid="0">
      <p:cViewPr varScale="1">
        <p:scale>
          <a:sx n="14" d="100"/>
          <a:sy n="14" d="100"/>
        </p:scale>
        <p:origin x="-1152" y="-96"/>
      </p:cViewPr>
      <p:guideLst>
        <p:guide orient="horz" pos="717"/>
        <p:guide orient="horz" pos="19632"/>
        <p:guide orient="horz" pos="3729"/>
        <p:guide orient="horz" pos="2129"/>
        <p:guide pos="7439"/>
        <p:guide pos="8412"/>
        <p:guide pos="15311"/>
        <p:guide pos="24535"/>
        <p:guide pos="1150"/>
        <p:guide pos="16330"/>
        <p:guide pos="23563"/>
        <p:guide pos="30871"/>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0163" y="10226675"/>
            <a:ext cx="43526075" cy="7054850"/>
          </a:xfrm>
        </p:spPr>
        <p:txBody>
          <a:bodyPr/>
          <a:lstStyle/>
          <a:p>
            <a:r>
              <a:rPr lang="en-US" smtClean="0"/>
              <a:t>Click to edit Master title style</a:t>
            </a:r>
            <a:endParaRPr lang="en-US"/>
          </a:p>
        </p:txBody>
      </p:sp>
      <p:sp>
        <p:nvSpPr>
          <p:cNvPr id="3" name="Subtitle 2"/>
          <p:cNvSpPr>
            <a:spLocks noGrp="1"/>
          </p:cNvSpPr>
          <p:nvPr>
            <p:ph type="subTitle" idx="1"/>
          </p:nvPr>
        </p:nvSpPr>
        <p:spPr>
          <a:xfrm>
            <a:off x="7680325" y="18653125"/>
            <a:ext cx="35845750" cy="84137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E39B2C1-A06C-4599-AEB3-5CB891CED49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2FBEDB4-377B-4702-AB5E-0B52A3DB183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6485513" y="2925763"/>
            <a:ext cx="10880725" cy="263350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40163" y="2925763"/>
            <a:ext cx="32492950" cy="263350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6924520-00EF-467C-AAFE-9A6C123E9FD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B192F4C-9530-4D68-9A77-8B55B86AC69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4950" y="21153438"/>
            <a:ext cx="43526075" cy="653732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4044950" y="13952538"/>
            <a:ext cx="43526075" cy="72009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8D8DAA5-9467-43C6-B66A-F95E150A98FD}"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40163" y="9510713"/>
            <a:ext cx="21686837" cy="197500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5679400" y="9510713"/>
            <a:ext cx="21686838" cy="197500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1EC12C9-D550-4173-B7EF-FD82B3E24F7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60638" y="1317625"/>
            <a:ext cx="46085125" cy="5486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560638" y="7369175"/>
            <a:ext cx="22625050"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60638" y="10439400"/>
            <a:ext cx="22625050"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6012775" y="7369175"/>
            <a:ext cx="22632988"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6012775" y="10439400"/>
            <a:ext cx="22632988"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A75615C6-5FCB-49F3-9431-3AD9D2506D2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2A9426AE-DE37-4107-8D2E-BFA3D2B3E90A}"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CFD019EE-30FE-4148-92CD-7EDF1BE6FDA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638" y="1311275"/>
            <a:ext cx="16846550" cy="557688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0019963" y="1311275"/>
            <a:ext cx="28625800" cy="280939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560638" y="6888163"/>
            <a:ext cx="16846550" cy="225171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A91A4BA-8DFD-490F-B70A-822B7BE24EA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6175" y="23042563"/>
            <a:ext cx="30724475" cy="27209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0036175" y="2941638"/>
            <a:ext cx="30724475" cy="197500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0036175" y="25763538"/>
            <a:ext cx="30724475" cy="3862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DEA9C32-D0BD-4F34-8DE8-04F4CCC4550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840163" y="2925763"/>
            <a:ext cx="43526075" cy="5486400"/>
          </a:xfrm>
          <a:prstGeom prst="rect">
            <a:avLst/>
          </a:prstGeom>
          <a:noFill/>
          <a:ln w="9525">
            <a:noFill/>
            <a:miter lim="800000"/>
            <a:headEnd/>
            <a:tailEnd/>
          </a:ln>
        </p:spPr>
        <p:txBody>
          <a:bodyPr vert="horz" wrap="square" lIns="407557" tIns="203779" rIns="407557" bIns="203779"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3840163" y="9510713"/>
            <a:ext cx="43526075" cy="19750087"/>
          </a:xfrm>
          <a:prstGeom prst="rect">
            <a:avLst/>
          </a:prstGeom>
          <a:noFill/>
          <a:ln w="9525">
            <a:noFill/>
            <a:miter lim="800000"/>
            <a:headEnd/>
            <a:tailEnd/>
          </a:ln>
        </p:spPr>
        <p:txBody>
          <a:bodyPr vert="horz" wrap="square" lIns="407557" tIns="203779" rIns="407557" bIns="20377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3840163" y="29992638"/>
            <a:ext cx="10668000" cy="2193925"/>
          </a:xfrm>
          <a:prstGeom prst="rect">
            <a:avLst/>
          </a:prstGeom>
          <a:noFill/>
          <a:ln w="9525">
            <a:noFill/>
            <a:miter lim="800000"/>
            <a:headEnd/>
            <a:tailEnd/>
          </a:ln>
          <a:effectLst/>
        </p:spPr>
        <p:txBody>
          <a:bodyPr vert="horz" wrap="square" lIns="407557" tIns="203779" rIns="407557" bIns="203779" numCol="1" anchor="t" anchorCtr="0" compatLnSpc="1">
            <a:prstTxWarp prst="textNoShape">
              <a:avLst/>
            </a:prstTxWarp>
          </a:bodyPr>
          <a:lstStyle>
            <a:lvl1pPr>
              <a:defRPr sz="6200">
                <a:latin typeface="Times New Roman" pitchFamily="18" charset="0"/>
              </a:defRPr>
            </a:lvl1pPr>
          </a:lstStyle>
          <a:p>
            <a:pPr>
              <a:defRPr/>
            </a:pPr>
            <a:endParaRPr lang="en-US"/>
          </a:p>
        </p:txBody>
      </p:sp>
      <p:sp>
        <p:nvSpPr>
          <p:cNvPr id="1029" name="Rectangle 5"/>
          <p:cNvSpPr>
            <a:spLocks noGrp="1" noChangeArrowheads="1"/>
          </p:cNvSpPr>
          <p:nvPr>
            <p:ph type="ftr" sz="quarter" idx="3"/>
          </p:nvPr>
        </p:nvSpPr>
        <p:spPr bwMode="auto">
          <a:xfrm>
            <a:off x="17495838" y="29992638"/>
            <a:ext cx="16214725" cy="2193925"/>
          </a:xfrm>
          <a:prstGeom prst="rect">
            <a:avLst/>
          </a:prstGeom>
          <a:noFill/>
          <a:ln w="9525">
            <a:noFill/>
            <a:miter lim="800000"/>
            <a:headEnd/>
            <a:tailEnd/>
          </a:ln>
          <a:effectLst/>
        </p:spPr>
        <p:txBody>
          <a:bodyPr vert="horz" wrap="square" lIns="407557" tIns="203779" rIns="407557" bIns="203779" numCol="1" anchor="t" anchorCtr="0" compatLnSpc="1">
            <a:prstTxWarp prst="textNoShape">
              <a:avLst/>
            </a:prstTxWarp>
          </a:bodyPr>
          <a:lstStyle>
            <a:lvl1pPr algn="ctr">
              <a:defRPr sz="6200">
                <a:latin typeface="Times New Roman" pitchFamily="18" charset="0"/>
              </a:defRPr>
            </a:lvl1pPr>
          </a:lstStyle>
          <a:p>
            <a:pPr>
              <a:defRPr/>
            </a:pPr>
            <a:endParaRPr lang="en-US"/>
          </a:p>
        </p:txBody>
      </p:sp>
      <p:sp>
        <p:nvSpPr>
          <p:cNvPr id="1030" name="Rectangle 6"/>
          <p:cNvSpPr>
            <a:spLocks noGrp="1" noChangeArrowheads="1"/>
          </p:cNvSpPr>
          <p:nvPr>
            <p:ph type="sldNum" sz="quarter" idx="4"/>
          </p:nvPr>
        </p:nvSpPr>
        <p:spPr bwMode="auto">
          <a:xfrm>
            <a:off x="36698238" y="29992638"/>
            <a:ext cx="10668000" cy="2193925"/>
          </a:xfrm>
          <a:prstGeom prst="rect">
            <a:avLst/>
          </a:prstGeom>
          <a:noFill/>
          <a:ln w="9525">
            <a:noFill/>
            <a:miter lim="800000"/>
            <a:headEnd/>
            <a:tailEnd/>
          </a:ln>
          <a:effectLst/>
        </p:spPr>
        <p:txBody>
          <a:bodyPr vert="horz" wrap="square" lIns="407557" tIns="203779" rIns="407557" bIns="203779" numCol="1" anchor="t" anchorCtr="0" compatLnSpc="1">
            <a:prstTxWarp prst="textNoShape">
              <a:avLst/>
            </a:prstTxWarp>
          </a:bodyPr>
          <a:lstStyle>
            <a:lvl1pPr algn="r">
              <a:defRPr sz="6200">
                <a:latin typeface="Times New Roman" pitchFamily="18" charset="0"/>
              </a:defRPr>
            </a:lvl1pPr>
          </a:lstStyle>
          <a:p>
            <a:pPr>
              <a:defRPr/>
            </a:pPr>
            <a:fld id="{51478C71-81BE-4EA9-B0EC-57808F8D2A3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075113" rtl="0" eaLnBrk="0" fontAlgn="base" hangingPunct="0">
        <a:spcBef>
          <a:spcPct val="0"/>
        </a:spcBef>
        <a:spcAft>
          <a:spcPct val="0"/>
        </a:spcAft>
        <a:defRPr sz="19600">
          <a:solidFill>
            <a:schemeClr val="tx2"/>
          </a:solidFill>
          <a:latin typeface="+mj-lt"/>
          <a:ea typeface="+mj-ea"/>
          <a:cs typeface="+mj-cs"/>
        </a:defRPr>
      </a:lvl1pPr>
      <a:lvl2pPr algn="ctr" defTabSz="4075113" rtl="0" eaLnBrk="0" fontAlgn="base" hangingPunct="0">
        <a:spcBef>
          <a:spcPct val="0"/>
        </a:spcBef>
        <a:spcAft>
          <a:spcPct val="0"/>
        </a:spcAft>
        <a:defRPr sz="19600">
          <a:solidFill>
            <a:schemeClr val="tx2"/>
          </a:solidFill>
          <a:latin typeface="Times New Roman" charset="0"/>
        </a:defRPr>
      </a:lvl2pPr>
      <a:lvl3pPr algn="ctr" defTabSz="4075113" rtl="0" eaLnBrk="0" fontAlgn="base" hangingPunct="0">
        <a:spcBef>
          <a:spcPct val="0"/>
        </a:spcBef>
        <a:spcAft>
          <a:spcPct val="0"/>
        </a:spcAft>
        <a:defRPr sz="19600">
          <a:solidFill>
            <a:schemeClr val="tx2"/>
          </a:solidFill>
          <a:latin typeface="Times New Roman" charset="0"/>
        </a:defRPr>
      </a:lvl3pPr>
      <a:lvl4pPr algn="ctr" defTabSz="4075113" rtl="0" eaLnBrk="0" fontAlgn="base" hangingPunct="0">
        <a:spcBef>
          <a:spcPct val="0"/>
        </a:spcBef>
        <a:spcAft>
          <a:spcPct val="0"/>
        </a:spcAft>
        <a:defRPr sz="19600">
          <a:solidFill>
            <a:schemeClr val="tx2"/>
          </a:solidFill>
          <a:latin typeface="Times New Roman" charset="0"/>
        </a:defRPr>
      </a:lvl4pPr>
      <a:lvl5pPr algn="ctr" defTabSz="4075113" rtl="0" eaLnBrk="0" fontAlgn="base" hangingPunct="0">
        <a:spcBef>
          <a:spcPct val="0"/>
        </a:spcBef>
        <a:spcAft>
          <a:spcPct val="0"/>
        </a:spcAft>
        <a:defRPr sz="19600">
          <a:solidFill>
            <a:schemeClr val="tx2"/>
          </a:solidFill>
          <a:latin typeface="Times New Roman" charset="0"/>
        </a:defRPr>
      </a:lvl5pPr>
      <a:lvl6pPr marL="457200" algn="ctr" defTabSz="4075113" rtl="0" fontAlgn="base">
        <a:spcBef>
          <a:spcPct val="0"/>
        </a:spcBef>
        <a:spcAft>
          <a:spcPct val="0"/>
        </a:spcAft>
        <a:defRPr sz="19600">
          <a:solidFill>
            <a:schemeClr val="tx2"/>
          </a:solidFill>
          <a:latin typeface="Times New Roman" charset="0"/>
        </a:defRPr>
      </a:lvl6pPr>
      <a:lvl7pPr marL="914400" algn="ctr" defTabSz="4075113" rtl="0" fontAlgn="base">
        <a:spcBef>
          <a:spcPct val="0"/>
        </a:spcBef>
        <a:spcAft>
          <a:spcPct val="0"/>
        </a:spcAft>
        <a:defRPr sz="19600">
          <a:solidFill>
            <a:schemeClr val="tx2"/>
          </a:solidFill>
          <a:latin typeface="Times New Roman" charset="0"/>
        </a:defRPr>
      </a:lvl7pPr>
      <a:lvl8pPr marL="1371600" algn="ctr" defTabSz="4075113" rtl="0" fontAlgn="base">
        <a:spcBef>
          <a:spcPct val="0"/>
        </a:spcBef>
        <a:spcAft>
          <a:spcPct val="0"/>
        </a:spcAft>
        <a:defRPr sz="19600">
          <a:solidFill>
            <a:schemeClr val="tx2"/>
          </a:solidFill>
          <a:latin typeface="Times New Roman" charset="0"/>
        </a:defRPr>
      </a:lvl8pPr>
      <a:lvl9pPr marL="1828800" algn="ctr" defTabSz="4075113" rtl="0" fontAlgn="base">
        <a:spcBef>
          <a:spcPct val="0"/>
        </a:spcBef>
        <a:spcAft>
          <a:spcPct val="0"/>
        </a:spcAft>
        <a:defRPr sz="19600">
          <a:solidFill>
            <a:schemeClr val="tx2"/>
          </a:solidFill>
          <a:latin typeface="Times New Roman" charset="0"/>
        </a:defRPr>
      </a:lvl9pPr>
    </p:titleStyle>
    <p:bodyStyle>
      <a:lvl1pPr marL="1528763" indent="-1528763" algn="l" defTabSz="4075113" rtl="0" eaLnBrk="0" fontAlgn="base" hangingPunct="0">
        <a:spcBef>
          <a:spcPct val="20000"/>
        </a:spcBef>
        <a:spcAft>
          <a:spcPct val="0"/>
        </a:spcAft>
        <a:buChar char="•"/>
        <a:defRPr sz="14300">
          <a:solidFill>
            <a:schemeClr val="tx1"/>
          </a:solidFill>
          <a:latin typeface="+mn-lt"/>
          <a:ea typeface="+mn-ea"/>
          <a:cs typeface="+mn-cs"/>
        </a:defRPr>
      </a:lvl1pPr>
      <a:lvl2pPr marL="3311525" indent="-1273175" algn="l" defTabSz="4075113" rtl="0" eaLnBrk="0" fontAlgn="base" hangingPunct="0">
        <a:spcBef>
          <a:spcPct val="20000"/>
        </a:spcBef>
        <a:spcAft>
          <a:spcPct val="0"/>
        </a:spcAft>
        <a:buChar char="–"/>
        <a:defRPr sz="12500">
          <a:solidFill>
            <a:schemeClr val="tx1"/>
          </a:solidFill>
          <a:latin typeface="+mn-lt"/>
        </a:defRPr>
      </a:lvl2pPr>
      <a:lvl3pPr marL="5094288" indent="-1019175" algn="l" defTabSz="4075113" rtl="0" eaLnBrk="0" fontAlgn="base" hangingPunct="0">
        <a:spcBef>
          <a:spcPct val="20000"/>
        </a:spcBef>
        <a:spcAft>
          <a:spcPct val="0"/>
        </a:spcAft>
        <a:buChar char="•"/>
        <a:defRPr sz="10700">
          <a:solidFill>
            <a:schemeClr val="tx1"/>
          </a:solidFill>
          <a:latin typeface="+mn-lt"/>
        </a:defRPr>
      </a:lvl3pPr>
      <a:lvl4pPr marL="7132638" indent="-1019175" algn="l" defTabSz="4075113" rtl="0" eaLnBrk="0" fontAlgn="base" hangingPunct="0">
        <a:spcBef>
          <a:spcPct val="20000"/>
        </a:spcBef>
        <a:spcAft>
          <a:spcPct val="0"/>
        </a:spcAft>
        <a:buChar char="–"/>
        <a:defRPr sz="8900">
          <a:solidFill>
            <a:schemeClr val="tx1"/>
          </a:solidFill>
          <a:latin typeface="+mn-lt"/>
        </a:defRPr>
      </a:lvl4pPr>
      <a:lvl5pPr marL="9169400" indent="-1017588" algn="l" defTabSz="4075113" rtl="0" eaLnBrk="0" fontAlgn="base" hangingPunct="0">
        <a:spcBef>
          <a:spcPct val="20000"/>
        </a:spcBef>
        <a:spcAft>
          <a:spcPct val="0"/>
        </a:spcAft>
        <a:buChar char="»"/>
        <a:defRPr sz="8900">
          <a:solidFill>
            <a:schemeClr val="tx1"/>
          </a:solidFill>
          <a:latin typeface="+mn-lt"/>
        </a:defRPr>
      </a:lvl5pPr>
      <a:lvl6pPr marL="9626600" indent="-1017588" algn="l" defTabSz="4075113" rtl="0" fontAlgn="base">
        <a:spcBef>
          <a:spcPct val="20000"/>
        </a:spcBef>
        <a:spcAft>
          <a:spcPct val="0"/>
        </a:spcAft>
        <a:buChar char="»"/>
        <a:defRPr sz="8900">
          <a:solidFill>
            <a:schemeClr val="tx1"/>
          </a:solidFill>
          <a:latin typeface="+mn-lt"/>
        </a:defRPr>
      </a:lvl6pPr>
      <a:lvl7pPr marL="10083800" indent="-1017588" algn="l" defTabSz="4075113" rtl="0" fontAlgn="base">
        <a:spcBef>
          <a:spcPct val="20000"/>
        </a:spcBef>
        <a:spcAft>
          <a:spcPct val="0"/>
        </a:spcAft>
        <a:buChar char="»"/>
        <a:defRPr sz="8900">
          <a:solidFill>
            <a:schemeClr val="tx1"/>
          </a:solidFill>
          <a:latin typeface="+mn-lt"/>
        </a:defRPr>
      </a:lvl7pPr>
      <a:lvl8pPr marL="10541000" indent="-1017588" algn="l" defTabSz="4075113" rtl="0" fontAlgn="base">
        <a:spcBef>
          <a:spcPct val="20000"/>
        </a:spcBef>
        <a:spcAft>
          <a:spcPct val="0"/>
        </a:spcAft>
        <a:buChar char="»"/>
        <a:defRPr sz="8900">
          <a:solidFill>
            <a:schemeClr val="tx1"/>
          </a:solidFill>
          <a:latin typeface="+mn-lt"/>
        </a:defRPr>
      </a:lvl8pPr>
      <a:lvl9pPr marL="10998200" indent="-1017588" algn="l" defTabSz="4075113" rtl="0" fontAlgn="base">
        <a:spcBef>
          <a:spcPct val="20000"/>
        </a:spcBef>
        <a:spcAft>
          <a:spcPct val="0"/>
        </a:spcAft>
        <a:buChar char="»"/>
        <a:defRPr sz="8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7.xml"/><Relationship Id="rId1" Type="http://schemas.openxmlformats.org/officeDocument/2006/relationships/themeOverride" Target="../theme/themeOverride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178"/>
          <p:cNvSpPr>
            <a:spLocks noChangeArrowheads="1"/>
          </p:cNvSpPr>
          <p:nvPr/>
        </p:nvSpPr>
        <p:spPr bwMode="auto">
          <a:xfrm>
            <a:off x="867093" y="971550"/>
            <a:ext cx="49528412" cy="31367413"/>
          </a:xfrm>
          <a:prstGeom prst="rect">
            <a:avLst/>
          </a:prstGeom>
          <a:solidFill>
            <a:srgbClr val="FFF1E3"/>
          </a:solidFill>
          <a:ln w="9525">
            <a:solidFill>
              <a:schemeClr val="tx1"/>
            </a:solidFill>
            <a:miter lim="800000"/>
            <a:headEnd/>
            <a:tailEnd/>
          </a:ln>
        </p:spPr>
        <p:txBody>
          <a:bodyPr wrap="none" anchor="ctr"/>
          <a:lstStyle/>
          <a:p>
            <a:endParaRPr lang="en-US"/>
          </a:p>
        </p:txBody>
      </p:sp>
      <p:sp>
        <p:nvSpPr>
          <p:cNvPr id="2051" name="Text Box 7"/>
          <p:cNvSpPr txBox="1">
            <a:spLocks noChangeArrowheads="1"/>
          </p:cNvSpPr>
          <p:nvPr/>
        </p:nvSpPr>
        <p:spPr bwMode="auto">
          <a:xfrm>
            <a:off x="2092325" y="7291388"/>
            <a:ext cx="10512425" cy="9536112"/>
          </a:xfrm>
          <a:prstGeom prst="rect">
            <a:avLst/>
          </a:prstGeom>
          <a:solidFill>
            <a:schemeClr val="bg1"/>
          </a:solidFill>
          <a:ln w="12700">
            <a:solidFill>
              <a:schemeClr val="hlink"/>
            </a:solidFill>
            <a:miter lim="800000"/>
            <a:headEnd/>
            <a:tailEnd/>
          </a:ln>
        </p:spPr>
        <p:txBody>
          <a:bodyPr lIns="914400" tIns="457200" rIns="914400" bIns="914400"/>
          <a:lstStyle/>
          <a:p>
            <a:pPr algn="just">
              <a:spcBef>
                <a:spcPct val="50000"/>
              </a:spcBef>
              <a:tabLst>
                <a:tab pos="500063" algn="l"/>
              </a:tabLst>
              <a:defRPr/>
            </a:pPr>
            <a:r>
              <a:rPr lang="en-US" sz="4400" b="1" dirty="0">
                <a:solidFill>
                  <a:srgbClr val="FF8000"/>
                </a:solidFill>
              </a:rPr>
              <a:t>Introduction</a:t>
            </a:r>
            <a:endParaRPr lang="en-US" sz="4400" b="1" dirty="0"/>
          </a:p>
          <a:p>
            <a:pPr>
              <a:spcBef>
                <a:spcPct val="10000"/>
              </a:spcBef>
              <a:tabLst>
                <a:tab pos="500063" algn="l"/>
              </a:tabLst>
              <a:defRPr/>
            </a:pPr>
            <a:r>
              <a:rPr lang="en-US" sz="2400" dirty="0">
                <a:latin typeface="Times New Roman" pitchFamily="18" charset="0"/>
              </a:rPr>
              <a:t>Developing MT capabilities for low-resource languages is a problem when the need for such capabilities is immediate. Quickly putting together parallel corpora for these languages is a considerable challenge.  Proposed here is one methodology for creating a stopgap capability until the necessary resources can be created.</a:t>
            </a:r>
          </a:p>
          <a:p>
            <a:pPr>
              <a:spcBef>
                <a:spcPct val="10000"/>
              </a:spcBef>
              <a:tabLst>
                <a:tab pos="500063" algn="l"/>
              </a:tabLst>
              <a:defRPr/>
            </a:pPr>
            <a:r>
              <a:rPr lang="en-US" sz="2400" dirty="0">
                <a:latin typeface="Times New Roman" pitchFamily="18" charset="0"/>
              </a:rPr>
              <a:t>	This method is designed for a subclass of low-resource languages we call </a:t>
            </a:r>
            <a:r>
              <a:rPr lang="en-US" sz="2400" i="1" dirty="0">
                <a:latin typeface="Times New Roman" pitchFamily="18" charset="0"/>
              </a:rPr>
              <a:t>unevenly resourced</a:t>
            </a:r>
            <a:r>
              <a:rPr lang="en-US" sz="2400" dirty="0">
                <a:latin typeface="Times New Roman" pitchFamily="18" charset="0"/>
              </a:rPr>
              <a:t>, i.e., where one variety of the language has more resources than the variety needing the capability. Examples include Farsi/Tajik, Hindi/Urdu, Turkish/Azeri, and others.  </a:t>
            </a:r>
          </a:p>
          <a:p>
            <a:pPr>
              <a:spcBef>
                <a:spcPct val="10000"/>
              </a:spcBef>
              <a:tabLst>
                <a:tab pos="500063" algn="l"/>
              </a:tabLst>
              <a:defRPr/>
            </a:pPr>
            <a:r>
              <a:rPr lang="en-US" sz="2400" i="1" dirty="0">
                <a:solidFill>
                  <a:schemeClr val="accent2"/>
                </a:solidFill>
                <a:latin typeface="Times New Roman" pitchFamily="18" charset="0"/>
              </a:rPr>
              <a:t>	</a:t>
            </a:r>
            <a:r>
              <a:rPr lang="en-US" sz="2400" dirty="0">
                <a:latin typeface="+mn-lt"/>
              </a:rPr>
              <a:t> One such instance is Persian, which has three distinct main varieties spoken in Iran (sometimes referred to as </a:t>
            </a:r>
            <a:r>
              <a:rPr lang="en-US" sz="2400" i="1" dirty="0">
                <a:latin typeface="+mn-lt"/>
              </a:rPr>
              <a:t>Farsi</a:t>
            </a:r>
            <a:r>
              <a:rPr lang="en-US" sz="2400" dirty="0">
                <a:latin typeface="+mn-lt"/>
              </a:rPr>
              <a:t>), Afghanistan (also known as </a:t>
            </a:r>
            <a:r>
              <a:rPr lang="en-US" sz="2400" i="1" dirty="0">
                <a:latin typeface="+mn-lt"/>
              </a:rPr>
              <a:t>Dari</a:t>
            </a:r>
            <a:r>
              <a:rPr lang="en-US" sz="2400" dirty="0">
                <a:latin typeface="+mn-lt"/>
              </a:rPr>
              <a:t>), and </a:t>
            </a:r>
            <a:r>
              <a:rPr lang="en-US" sz="2400" i="1" dirty="0">
                <a:latin typeface="+mn-lt"/>
              </a:rPr>
              <a:t>Tajik </a:t>
            </a:r>
            <a:r>
              <a:rPr lang="en-US" sz="2400" dirty="0">
                <a:latin typeface="+mn-lt"/>
              </a:rPr>
              <a:t>spoken in Tajikistan as well as by the substantial Tajik minority within Afghanistan. Iranian and Afghani Persian are both written in an extended version of the Arabic script, called the </a:t>
            </a:r>
            <a:r>
              <a:rPr lang="en-US" sz="2400" dirty="0" err="1">
                <a:latin typeface="+mn-lt"/>
              </a:rPr>
              <a:t>Perso</a:t>
            </a:r>
            <a:r>
              <a:rPr lang="en-US" sz="2400" dirty="0">
                <a:latin typeface="+mn-lt"/>
              </a:rPr>
              <a:t>-Arabic writing system. </a:t>
            </a:r>
            <a:r>
              <a:rPr lang="en-US" sz="2400" dirty="0" err="1">
                <a:latin typeface="+mn-lt"/>
              </a:rPr>
              <a:t>Tajiki</a:t>
            </a:r>
            <a:r>
              <a:rPr lang="en-US" sz="2400" dirty="0">
                <a:latin typeface="+mn-lt"/>
              </a:rPr>
              <a:t> Persian, however, is usually written using an extended version of the Cyrillic alphabet, and shows the effects of substantial and prolonged contact with Russian, in addition to other central Asian languages. </a:t>
            </a:r>
          </a:p>
          <a:p>
            <a:pPr>
              <a:spcBef>
                <a:spcPct val="10000"/>
              </a:spcBef>
              <a:tabLst>
                <a:tab pos="500063" algn="l"/>
              </a:tabLst>
              <a:defRPr/>
            </a:pPr>
            <a:r>
              <a:rPr lang="en-US" sz="2400" dirty="0">
                <a:latin typeface="+mn-lt"/>
              </a:rPr>
              <a:t>	This project will focus on developing an MT system for Tajik, using resources from Farsi, with an eye to developing a general tool set.</a:t>
            </a:r>
          </a:p>
          <a:p>
            <a:pPr>
              <a:spcBef>
                <a:spcPct val="10000"/>
              </a:spcBef>
              <a:tabLst>
                <a:tab pos="500063" algn="l"/>
              </a:tabLst>
              <a:defRPr/>
            </a:pPr>
            <a:endParaRPr lang="en-US" sz="2400" i="1" dirty="0">
              <a:solidFill>
                <a:schemeClr val="accent2"/>
              </a:solidFill>
              <a:latin typeface="Times New Roman" pitchFamily="18" charset="0"/>
            </a:endParaRPr>
          </a:p>
          <a:p>
            <a:pPr>
              <a:spcBef>
                <a:spcPct val="10000"/>
              </a:spcBef>
              <a:tabLst>
                <a:tab pos="500063" algn="l"/>
              </a:tabLst>
              <a:defRPr/>
            </a:pPr>
            <a:endParaRPr lang="en-US" sz="2400" dirty="0">
              <a:latin typeface="Times New Roman" pitchFamily="18" charset="0"/>
            </a:endParaRPr>
          </a:p>
        </p:txBody>
      </p:sp>
      <p:sp>
        <p:nvSpPr>
          <p:cNvPr id="2052" name="Text Box 11"/>
          <p:cNvSpPr txBox="1">
            <a:spLocks noChangeArrowheads="1"/>
          </p:cNvSpPr>
          <p:nvPr/>
        </p:nvSpPr>
        <p:spPr bwMode="auto">
          <a:xfrm>
            <a:off x="2092325" y="17753013"/>
            <a:ext cx="10512425" cy="13496925"/>
          </a:xfrm>
          <a:prstGeom prst="rect">
            <a:avLst/>
          </a:prstGeom>
          <a:solidFill>
            <a:schemeClr val="bg1"/>
          </a:solidFill>
          <a:ln w="12700">
            <a:solidFill>
              <a:schemeClr val="hlink"/>
            </a:solidFill>
            <a:miter lim="800000"/>
            <a:headEnd/>
            <a:tailEnd/>
          </a:ln>
        </p:spPr>
        <p:txBody>
          <a:bodyPr lIns="914400" tIns="457200" rIns="914400" bIns="914400"/>
          <a:lstStyle/>
          <a:p>
            <a:pPr algn="just">
              <a:spcBef>
                <a:spcPct val="50000"/>
              </a:spcBef>
              <a:tabLst>
                <a:tab pos="508000" algn="l"/>
              </a:tabLst>
              <a:defRPr/>
            </a:pPr>
            <a:r>
              <a:rPr lang="en-US" sz="4400" b="1" dirty="0">
                <a:solidFill>
                  <a:srgbClr val="FF8000"/>
                </a:solidFill>
              </a:rPr>
              <a:t>Materials and methods</a:t>
            </a:r>
            <a:r>
              <a:rPr lang="en-US" sz="2400" dirty="0">
                <a:solidFill>
                  <a:srgbClr val="FF8000"/>
                </a:solidFill>
                <a:latin typeface="Times New Roman" pitchFamily="18" charset="0"/>
              </a:rPr>
              <a:t>	</a:t>
            </a:r>
            <a:endParaRPr lang="en-US" sz="2400" dirty="0">
              <a:latin typeface="Times New Roman" pitchFamily="18" charset="0"/>
            </a:endParaRPr>
          </a:p>
          <a:p>
            <a:pPr>
              <a:spcBef>
                <a:spcPct val="10000"/>
              </a:spcBef>
              <a:tabLst>
                <a:tab pos="508000" algn="l"/>
              </a:tabLst>
              <a:defRPr/>
            </a:pPr>
            <a:r>
              <a:rPr lang="en-US" sz="2400" dirty="0">
                <a:latin typeface="+mn-lt"/>
              </a:rPr>
              <a:t>We developed a proof-of-concept Tajik MT system which relies on lexical and corpus resources from non-Tajik sources. To begin with, an extensive finite-state transducer (FST) is written that converts Tajik text to </a:t>
            </a:r>
            <a:r>
              <a:rPr lang="en-US" sz="2400" dirty="0" err="1">
                <a:latin typeface="+mn-lt"/>
              </a:rPr>
              <a:t>Perso</a:t>
            </a:r>
            <a:r>
              <a:rPr lang="en-US" sz="2400" dirty="0">
                <a:latin typeface="+mn-lt"/>
              </a:rPr>
              <a:t>-Arabic script. The point of such an FST is to </a:t>
            </a:r>
            <a:r>
              <a:rPr lang="en-US" sz="2400" dirty="0" err="1">
                <a:latin typeface="+mn-lt"/>
              </a:rPr>
              <a:t>overgenerate</a:t>
            </a:r>
            <a:r>
              <a:rPr lang="en-US" sz="2400" dirty="0">
                <a:latin typeface="+mn-lt"/>
              </a:rPr>
              <a:t>, since as described above, many segments may represent several potential spellings in the target script. The resulting output can potentially create a large set of phrases, only one of which is orthographically correct. In our production system, the potential combinatorial explosion is controlled using available Iranian Persian resources (lexicon, morphological analyzer) as well as contextual rules that help to disambiguate the output. Where there is still ambiguity between forms even after a lookup, a variety of disambiguation strategies such as statistical language modeling using Iranian Persian corpora are planned for a later stage.</a:t>
            </a:r>
          </a:p>
        </p:txBody>
      </p:sp>
      <p:sp>
        <p:nvSpPr>
          <p:cNvPr id="2053" name="Text Box 16"/>
          <p:cNvSpPr txBox="1">
            <a:spLocks noChangeArrowheads="1"/>
          </p:cNvSpPr>
          <p:nvPr/>
        </p:nvSpPr>
        <p:spPr bwMode="auto">
          <a:xfrm>
            <a:off x="38433375" y="25405398"/>
            <a:ext cx="10512425" cy="2270125"/>
          </a:xfrm>
          <a:prstGeom prst="rect">
            <a:avLst/>
          </a:prstGeom>
          <a:solidFill>
            <a:schemeClr val="bg1"/>
          </a:solidFill>
          <a:ln w="12700">
            <a:solidFill>
              <a:schemeClr val="hlink"/>
            </a:solidFill>
            <a:miter lim="800000"/>
            <a:headEnd/>
            <a:tailEnd/>
          </a:ln>
        </p:spPr>
        <p:txBody>
          <a:bodyPr lIns="914400" tIns="457200" rIns="914400" bIns="914400"/>
          <a:lstStyle/>
          <a:p>
            <a:pPr>
              <a:spcBef>
                <a:spcPct val="50000"/>
              </a:spcBef>
            </a:pPr>
            <a:r>
              <a:rPr lang="en-US" sz="4400" b="1">
                <a:solidFill>
                  <a:srgbClr val="FF8000"/>
                </a:solidFill>
              </a:rPr>
              <a:t>Acknowledgments</a:t>
            </a:r>
            <a:endParaRPr lang="en-US" sz="4400" b="1"/>
          </a:p>
          <a:p>
            <a:pPr>
              <a:spcBef>
                <a:spcPct val="10000"/>
              </a:spcBef>
            </a:pPr>
            <a:r>
              <a:rPr lang="en-US" sz="2000">
                <a:latin typeface="Times New Roman" pitchFamily="18" charset="0"/>
              </a:rPr>
              <a:t>The research was funded by an Innovation  Grant  provided by the MITRE Corporation.</a:t>
            </a:r>
          </a:p>
        </p:txBody>
      </p:sp>
      <p:sp>
        <p:nvSpPr>
          <p:cNvPr id="2054" name="Text Box 12"/>
          <p:cNvSpPr txBox="1">
            <a:spLocks noChangeArrowheads="1"/>
          </p:cNvSpPr>
          <p:nvPr/>
        </p:nvSpPr>
        <p:spPr bwMode="auto">
          <a:xfrm>
            <a:off x="14308138" y="7040563"/>
            <a:ext cx="10512425" cy="24239537"/>
          </a:xfrm>
          <a:prstGeom prst="rect">
            <a:avLst/>
          </a:prstGeom>
          <a:solidFill>
            <a:schemeClr val="bg1"/>
          </a:solidFill>
          <a:ln w="12700">
            <a:solidFill>
              <a:schemeClr val="hlink"/>
            </a:solidFill>
            <a:miter lim="800000"/>
            <a:headEnd/>
            <a:tailEnd/>
          </a:ln>
        </p:spPr>
        <p:txBody>
          <a:bodyPr lIns="914400" tIns="457200" rIns="914400" bIns="914400"/>
          <a:lstStyle/>
          <a:p>
            <a:pPr algn="just">
              <a:tabLst>
                <a:tab pos="500063" algn="l"/>
              </a:tabLst>
              <a:defRPr/>
            </a:pPr>
            <a:r>
              <a:rPr lang="en-US" sz="4400" b="1" dirty="0">
                <a:solidFill>
                  <a:srgbClr val="FF8000"/>
                </a:solidFill>
              </a:rPr>
              <a:t>Issues in mapping</a:t>
            </a:r>
            <a:endParaRPr lang="en-US" sz="2400" b="1" dirty="0"/>
          </a:p>
          <a:p>
            <a:pPr>
              <a:spcBef>
                <a:spcPct val="10000"/>
              </a:spcBef>
              <a:tabLst>
                <a:tab pos="500063" algn="l"/>
              </a:tabLst>
              <a:defRPr/>
            </a:pPr>
            <a:r>
              <a:rPr lang="en-US" sz="2400" dirty="0">
                <a:latin typeface="+mn-lt"/>
              </a:rPr>
              <a:t>Ambiguities arise at several levels. For instance, the Iranian Persian writing system includes three distinct letters representing the /s/ sound, four characters corresponding to /z/ and two different letters pronounced as /h/, due to the original orthography of the borrowed Arabic words. Hence, a basic mapping to the most common character results in divergences from standard orthography.</a:t>
            </a:r>
          </a:p>
          <a:p>
            <a:pPr>
              <a:spcBef>
                <a:spcPct val="10000"/>
              </a:spcBef>
              <a:tabLst>
                <a:tab pos="500063" algn="l"/>
              </a:tabLst>
              <a:defRPr/>
            </a:pPr>
            <a:endParaRPr lang="en-US" sz="2400" dirty="0">
              <a:latin typeface="+mn-lt"/>
            </a:endParaRPr>
          </a:p>
          <a:p>
            <a:pPr>
              <a:spcBef>
                <a:spcPct val="10000"/>
              </a:spcBef>
              <a:tabLst>
                <a:tab pos="500063" algn="l"/>
              </a:tabLst>
              <a:defRPr/>
            </a:pPr>
            <a:endParaRPr lang="en-US" sz="2400" dirty="0">
              <a:latin typeface="+mn-lt"/>
            </a:endParaRPr>
          </a:p>
          <a:p>
            <a:pPr>
              <a:spcBef>
                <a:spcPct val="10000"/>
              </a:spcBef>
              <a:tabLst>
                <a:tab pos="500063" algn="l"/>
              </a:tabLst>
              <a:defRPr/>
            </a:pPr>
            <a:endParaRPr lang="en-US" sz="2400" dirty="0">
              <a:latin typeface="+mn-lt"/>
            </a:endParaRPr>
          </a:p>
          <a:p>
            <a:pPr>
              <a:spcBef>
                <a:spcPct val="10000"/>
              </a:spcBef>
              <a:tabLst>
                <a:tab pos="500063" algn="l"/>
              </a:tabLst>
              <a:defRPr/>
            </a:pPr>
            <a:endParaRPr lang="en-US" sz="2400" dirty="0">
              <a:latin typeface="+mn-lt"/>
            </a:endParaRPr>
          </a:p>
          <a:p>
            <a:pPr>
              <a:spcBef>
                <a:spcPct val="10000"/>
              </a:spcBef>
              <a:tabLst>
                <a:tab pos="500063" algn="l"/>
              </a:tabLst>
              <a:defRPr/>
            </a:pPr>
            <a:endParaRPr lang="en-US" sz="2400" dirty="0">
              <a:latin typeface="+mn-lt"/>
            </a:endParaRPr>
          </a:p>
          <a:p>
            <a:pPr>
              <a:spcBef>
                <a:spcPct val="10000"/>
              </a:spcBef>
              <a:tabLst>
                <a:tab pos="500063" algn="l"/>
              </a:tabLst>
              <a:defRPr/>
            </a:pPr>
            <a:endParaRPr lang="en-US" sz="2400" dirty="0">
              <a:latin typeface="+mn-lt"/>
            </a:endParaRPr>
          </a:p>
          <a:p>
            <a:pPr>
              <a:spcBef>
                <a:spcPct val="10000"/>
              </a:spcBef>
              <a:tabLst>
                <a:tab pos="500063" algn="l"/>
              </a:tabLst>
              <a:defRPr/>
            </a:pPr>
            <a:endParaRPr lang="en-US" sz="2400" dirty="0">
              <a:latin typeface="+mn-lt"/>
            </a:endParaRPr>
          </a:p>
          <a:p>
            <a:pPr>
              <a:spcBef>
                <a:spcPct val="10000"/>
              </a:spcBef>
              <a:tabLst>
                <a:tab pos="500063" algn="l"/>
              </a:tabLst>
              <a:defRPr/>
            </a:pPr>
            <a:endParaRPr lang="en-US" sz="2400" dirty="0">
              <a:latin typeface="+mn-lt"/>
            </a:endParaRPr>
          </a:p>
          <a:p>
            <a:pPr>
              <a:spcBef>
                <a:spcPct val="10000"/>
              </a:spcBef>
              <a:tabLst>
                <a:tab pos="500063" algn="l"/>
              </a:tabLst>
              <a:defRPr/>
            </a:pPr>
            <a:endParaRPr lang="en-US" sz="2400" dirty="0">
              <a:latin typeface="+mn-lt"/>
            </a:endParaRPr>
          </a:p>
          <a:p>
            <a:pPr>
              <a:spcBef>
                <a:spcPct val="10000"/>
              </a:spcBef>
              <a:tabLst>
                <a:tab pos="500063" algn="l"/>
              </a:tabLst>
              <a:defRPr/>
            </a:pPr>
            <a:endParaRPr lang="en-US" sz="2400" dirty="0">
              <a:latin typeface="+mn-lt"/>
            </a:endParaRPr>
          </a:p>
          <a:p>
            <a:pPr>
              <a:spcBef>
                <a:spcPct val="10000"/>
              </a:spcBef>
              <a:tabLst>
                <a:tab pos="500063" algn="l"/>
              </a:tabLst>
              <a:defRPr/>
            </a:pPr>
            <a:endParaRPr lang="en-US" sz="2400" dirty="0">
              <a:latin typeface="+mn-lt"/>
            </a:endParaRPr>
          </a:p>
          <a:p>
            <a:pPr>
              <a:defRPr/>
            </a:pPr>
            <a:r>
              <a:rPr lang="en-US" sz="2400" dirty="0"/>
              <a:t> </a:t>
            </a:r>
          </a:p>
          <a:p>
            <a:pPr>
              <a:defRPr/>
            </a:pPr>
            <a:r>
              <a:rPr lang="en-US" sz="2400" dirty="0">
                <a:latin typeface="+mn-lt"/>
              </a:rPr>
              <a:t>Another major divergence comes from the distinct representations of the diacritic vowels – /a/, /e/ and /o/ – in everyday writing. These vowels can be written in many ways in </a:t>
            </a:r>
            <a:r>
              <a:rPr lang="en-US" sz="2400" dirty="0" err="1">
                <a:latin typeface="+mn-lt"/>
              </a:rPr>
              <a:t>Perso</a:t>
            </a:r>
            <a:r>
              <a:rPr lang="en-US" sz="2400" dirty="0">
                <a:latin typeface="+mn-lt"/>
              </a:rPr>
              <a:t>-Arabic script, from being unwritten (so-called ‘short’ vowels are usually omitted in adult, non-sacred texts). A series of contextual rules were added to the FST in order to correctly place a large number of these vowels.</a:t>
            </a:r>
          </a:p>
          <a:p>
            <a:pPr>
              <a:defRPr/>
            </a:pPr>
            <a:endParaRPr lang="en-US" sz="2400" dirty="0">
              <a:latin typeface="+mn-lt"/>
            </a:endParaRPr>
          </a:p>
          <a:p>
            <a:pPr>
              <a:defRPr/>
            </a:pPr>
            <a:endParaRPr lang="en-US" sz="2400" dirty="0">
              <a:latin typeface="+mn-lt"/>
            </a:endParaRPr>
          </a:p>
          <a:p>
            <a:pPr>
              <a:defRPr/>
            </a:pPr>
            <a:endParaRPr lang="en-US" sz="2400" dirty="0">
              <a:latin typeface="+mn-lt"/>
            </a:endParaRPr>
          </a:p>
          <a:p>
            <a:pPr>
              <a:defRPr/>
            </a:pPr>
            <a:endParaRPr lang="en-US" sz="2400" dirty="0">
              <a:latin typeface="+mn-lt"/>
            </a:endParaRPr>
          </a:p>
          <a:p>
            <a:pPr>
              <a:defRPr/>
            </a:pPr>
            <a:endParaRPr lang="en-US" sz="2400" dirty="0">
              <a:latin typeface="+mn-lt"/>
            </a:endParaRPr>
          </a:p>
          <a:p>
            <a:pPr>
              <a:defRPr/>
            </a:pPr>
            <a:endParaRPr lang="en-US" sz="2400" dirty="0">
              <a:latin typeface="+mn-lt"/>
            </a:endParaRPr>
          </a:p>
          <a:p>
            <a:pPr>
              <a:defRPr/>
            </a:pPr>
            <a:endParaRPr lang="en-US" sz="2400" dirty="0">
              <a:latin typeface="+mn-lt"/>
            </a:endParaRPr>
          </a:p>
          <a:p>
            <a:pPr>
              <a:defRPr/>
            </a:pPr>
            <a:endParaRPr lang="en-US" sz="2400" dirty="0">
              <a:latin typeface="+mn-lt"/>
            </a:endParaRPr>
          </a:p>
          <a:p>
            <a:pPr>
              <a:defRPr/>
            </a:pPr>
            <a:endParaRPr lang="en-US" sz="2400" dirty="0">
              <a:latin typeface="+mn-lt"/>
            </a:endParaRPr>
          </a:p>
          <a:p>
            <a:pPr>
              <a:defRPr/>
            </a:pPr>
            <a:endParaRPr lang="en-US" sz="2400" dirty="0">
              <a:latin typeface="+mn-lt"/>
            </a:endParaRPr>
          </a:p>
          <a:p>
            <a:pPr>
              <a:defRPr/>
            </a:pPr>
            <a:endParaRPr lang="en-US" sz="2400" dirty="0">
              <a:latin typeface="+mn-lt"/>
            </a:endParaRPr>
          </a:p>
          <a:p>
            <a:pPr>
              <a:defRPr/>
            </a:pPr>
            <a:endParaRPr lang="en-US" sz="2400" dirty="0">
              <a:latin typeface="+mn-lt"/>
            </a:endParaRPr>
          </a:p>
          <a:p>
            <a:pPr>
              <a:defRPr/>
            </a:pPr>
            <a:endParaRPr lang="en-US" sz="2400" dirty="0">
              <a:latin typeface="+mn-lt"/>
            </a:endParaRPr>
          </a:p>
          <a:p>
            <a:pPr>
              <a:defRPr/>
            </a:pPr>
            <a:endParaRPr lang="en-US" sz="2400" dirty="0">
              <a:latin typeface="+mn-lt"/>
            </a:endParaRPr>
          </a:p>
          <a:p>
            <a:pPr>
              <a:defRPr/>
            </a:pPr>
            <a:endParaRPr lang="en-US" sz="2400" dirty="0">
              <a:latin typeface="+mn-lt"/>
            </a:endParaRPr>
          </a:p>
          <a:p>
            <a:pPr>
              <a:defRPr/>
            </a:pPr>
            <a:r>
              <a:rPr lang="en-US" sz="2400" dirty="0">
                <a:latin typeface="+mn-lt"/>
              </a:rPr>
              <a:t>There are also factors beyond the level of the word. In written Iranian Persian, the conjunction </a:t>
            </a:r>
            <a:r>
              <a:rPr lang="en-US" sz="2400" i="1" dirty="0" err="1">
                <a:latin typeface="+mn-lt"/>
              </a:rPr>
              <a:t>va</a:t>
            </a:r>
            <a:r>
              <a:rPr lang="en-US" sz="2400" dirty="0">
                <a:latin typeface="+mn-lt"/>
              </a:rPr>
              <a:t> (</a:t>
            </a:r>
            <a:r>
              <a:rPr lang="ar-SA" sz="2400" dirty="0">
                <a:latin typeface="+mn-lt"/>
              </a:rPr>
              <a:t>و</a:t>
            </a:r>
            <a:r>
              <a:rPr lang="en-US" sz="2400" dirty="0">
                <a:latin typeface="+mn-lt"/>
              </a:rPr>
              <a:t>) ‘and’ is either written independently or following Arabic usage, attached to the beginning of the word. The corresponding word in Tajik (у) tends to be written as an enclitic, </a:t>
            </a:r>
            <a:r>
              <a:rPr lang="en-US" sz="2400" i="1" dirty="0">
                <a:latin typeface="+mn-lt"/>
              </a:rPr>
              <a:t>i.e.</a:t>
            </a:r>
            <a:r>
              <a:rPr lang="en-US" sz="2400" dirty="0">
                <a:latin typeface="+mn-lt"/>
              </a:rPr>
              <a:t>, attached to the end of the preceding word. Similar morphological issues arise with affixes that are written as separate morphemes in the </a:t>
            </a:r>
            <a:r>
              <a:rPr lang="en-US" sz="2400" dirty="0" err="1">
                <a:latin typeface="+mn-lt"/>
              </a:rPr>
              <a:t>Perso</a:t>
            </a:r>
            <a:r>
              <a:rPr lang="en-US" sz="2400" dirty="0">
                <a:latin typeface="+mn-lt"/>
              </a:rPr>
              <a:t>-Arabic script but appear attached to the word in the </a:t>
            </a:r>
            <a:r>
              <a:rPr lang="en-US" sz="2400" dirty="0" err="1">
                <a:latin typeface="+mn-lt"/>
              </a:rPr>
              <a:t>Tajiki</a:t>
            </a:r>
            <a:r>
              <a:rPr lang="en-US" sz="2400" dirty="0">
                <a:latin typeface="+mn-lt"/>
              </a:rPr>
              <a:t> Persian writing system. </a:t>
            </a:r>
          </a:p>
          <a:p>
            <a:pPr>
              <a:defRPr/>
            </a:pPr>
            <a:endParaRPr lang="en-US" sz="2400" dirty="0">
              <a:latin typeface="+mn-lt"/>
            </a:endParaRPr>
          </a:p>
          <a:p>
            <a:pPr>
              <a:defRPr/>
            </a:pPr>
            <a:endParaRPr lang="en-US" sz="2400" dirty="0">
              <a:latin typeface="+mn-lt"/>
            </a:endParaRPr>
          </a:p>
          <a:p>
            <a:pPr>
              <a:defRPr/>
            </a:pPr>
            <a:endParaRPr lang="en-US" sz="2400" dirty="0">
              <a:latin typeface="+mn-lt"/>
            </a:endParaRPr>
          </a:p>
          <a:p>
            <a:pPr>
              <a:defRPr/>
            </a:pPr>
            <a:endParaRPr lang="en-US" sz="2400" dirty="0">
              <a:latin typeface="+mn-lt"/>
            </a:endParaRPr>
          </a:p>
          <a:p>
            <a:pPr>
              <a:spcBef>
                <a:spcPct val="10000"/>
              </a:spcBef>
              <a:tabLst>
                <a:tab pos="500063" algn="l"/>
              </a:tabLst>
              <a:defRPr/>
            </a:pPr>
            <a:endParaRPr lang="en-US" sz="2400" dirty="0">
              <a:latin typeface="+mn-lt"/>
            </a:endParaRPr>
          </a:p>
          <a:p>
            <a:pPr>
              <a:spcBef>
                <a:spcPct val="10000"/>
              </a:spcBef>
              <a:tabLst>
                <a:tab pos="500063" algn="l"/>
              </a:tabLst>
              <a:defRPr/>
            </a:pPr>
            <a:endParaRPr lang="en-US" sz="2400" dirty="0">
              <a:latin typeface="+mn-lt"/>
            </a:endParaRPr>
          </a:p>
          <a:p>
            <a:pPr>
              <a:spcBef>
                <a:spcPct val="10000"/>
              </a:spcBef>
              <a:tabLst>
                <a:tab pos="500063" algn="l"/>
              </a:tabLst>
              <a:defRPr/>
            </a:pPr>
            <a:endParaRPr lang="en-US" sz="2400" dirty="0">
              <a:latin typeface="+mn-lt"/>
            </a:endParaRPr>
          </a:p>
          <a:p>
            <a:pPr>
              <a:spcBef>
                <a:spcPct val="10000"/>
              </a:spcBef>
              <a:tabLst>
                <a:tab pos="500063" algn="l"/>
              </a:tabLst>
              <a:defRPr/>
            </a:pPr>
            <a:r>
              <a:rPr lang="en-US" sz="2400" dirty="0">
                <a:latin typeface="Times New Roman" pitchFamily="18" charset="0"/>
              </a:rPr>
              <a:t>	</a:t>
            </a:r>
          </a:p>
        </p:txBody>
      </p:sp>
      <p:sp>
        <p:nvSpPr>
          <p:cNvPr id="2055" name="Text Box 13"/>
          <p:cNvSpPr txBox="1">
            <a:spLocks noChangeArrowheads="1"/>
          </p:cNvSpPr>
          <p:nvPr/>
        </p:nvSpPr>
        <p:spPr bwMode="auto">
          <a:xfrm>
            <a:off x="38479413" y="7226300"/>
            <a:ext cx="10512425" cy="17294225"/>
          </a:xfrm>
          <a:prstGeom prst="rect">
            <a:avLst/>
          </a:prstGeom>
          <a:solidFill>
            <a:schemeClr val="bg1"/>
          </a:solidFill>
          <a:ln w="12700">
            <a:solidFill>
              <a:schemeClr val="hlink"/>
            </a:solidFill>
            <a:miter lim="800000"/>
            <a:headEnd/>
            <a:tailEnd/>
          </a:ln>
        </p:spPr>
        <p:txBody>
          <a:bodyPr lIns="914400" tIns="457200" rIns="914400" bIns="914400"/>
          <a:lstStyle/>
          <a:p>
            <a:pPr>
              <a:spcBef>
                <a:spcPct val="50000"/>
              </a:spcBef>
              <a:tabLst>
                <a:tab pos="635000" algn="l"/>
              </a:tabLst>
              <a:defRPr/>
            </a:pPr>
            <a:r>
              <a:rPr lang="en-US" sz="4400" b="1" dirty="0">
                <a:solidFill>
                  <a:srgbClr val="FF8000"/>
                </a:solidFill>
              </a:rPr>
              <a:t>Conclusions</a:t>
            </a:r>
            <a:endParaRPr lang="en-US" sz="4400" b="1" dirty="0"/>
          </a:p>
          <a:p>
            <a:pPr>
              <a:spcBef>
                <a:spcPct val="10000"/>
              </a:spcBef>
              <a:tabLst>
                <a:tab pos="635000" algn="l"/>
              </a:tabLst>
              <a:defRPr/>
            </a:pPr>
            <a:r>
              <a:rPr lang="en-US" sz="2400" dirty="0">
                <a:latin typeface="+mn-lt"/>
              </a:rPr>
              <a:t>The results of the preliminary evaluation show that the current system is able to achieve close to 90% accuracy for an input corpus that uses the extended version of the </a:t>
            </a:r>
            <a:r>
              <a:rPr lang="en-US" sz="2400" dirty="0" err="1">
                <a:latin typeface="+mn-lt"/>
              </a:rPr>
              <a:t>Tajiki</a:t>
            </a:r>
            <a:r>
              <a:rPr lang="en-US" sz="2400" dirty="0">
                <a:latin typeface="+mn-lt"/>
              </a:rPr>
              <a:t> script. The transliterated document can then be used with the Language Weaver Persian-to-English MT system to create translations of the original </a:t>
            </a:r>
            <a:r>
              <a:rPr lang="en-US" sz="2400" dirty="0" err="1">
                <a:latin typeface="+mn-lt"/>
              </a:rPr>
              <a:t>Tajiki</a:t>
            </a:r>
            <a:r>
              <a:rPr lang="en-US" sz="2400" dirty="0">
                <a:latin typeface="+mn-lt"/>
              </a:rPr>
              <a:t> text. The approach proposed in this paper is only a stopgap measure pending the development of sufficient computational resources to develop more traditional translation software. Nevertheless, it has been proven effective for rapidly building translation capabilities for a language with scarce resources, in case a related higher-density language with a distinct writing system is available.</a:t>
            </a:r>
          </a:p>
          <a:p>
            <a:pPr>
              <a:spcBef>
                <a:spcPct val="10000"/>
              </a:spcBef>
              <a:tabLst>
                <a:tab pos="635000" algn="l"/>
              </a:tabLst>
              <a:defRPr/>
            </a:pPr>
            <a:endParaRPr lang="en-US" sz="2400" dirty="0">
              <a:latin typeface="+mn-lt"/>
            </a:endParaRPr>
          </a:p>
          <a:p>
            <a:pPr>
              <a:spcBef>
                <a:spcPct val="10000"/>
              </a:spcBef>
              <a:tabLst>
                <a:tab pos="635000" algn="l"/>
              </a:tabLst>
              <a:defRPr/>
            </a:pPr>
            <a:r>
              <a:rPr lang="en-US" sz="4400" b="1" dirty="0">
                <a:solidFill>
                  <a:srgbClr val="FF8000"/>
                </a:solidFill>
              </a:rPr>
              <a:t>Errors</a:t>
            </a:r>
            <a:endParaRPr lang="en-US" sz="4400" dirty="0">
              <a:latin typeface="+mn-lt"/>
            </a:endParaRPr>
          </a:p>
          <a:p>
            <a:pPr>
              <a:spcBef>
                <a:spcPct val="10000"/>
              </a:spcBef>
              <a:tabLst>
                <a:tab pos="635000" algn="l"/>
              </a:tabLst>
              <a:defRPr/>
            </a:pPr>
            <a:r>
              <a:rPr lang="en-US" sz="2400" dirty="0">
                <a:latin typeface="+mn-lt"/>
              </a:rPr>
              <a:t>The following errors, in addition to the difficulties previously mentioned, need to be addressed in the next phase of research:</a:t>
            </a:r>
          </a:p>
          <a:p>
            <a:pPr>
              <a:spcBef>
                <a:spcPct val="10000"/>
              </a:spcBef>
              <a:tabLst>
                <a:tab pos="635000" algn="l"/>
              </a:tabLst>
              <a:defRPr/>
            </a:pPr>
            <a:endParaRPr lang="en-US" sz="2400" dirty="0">
              <a:latin typeface="+mn-lt"/>
            </a:endParaRPr>
          </a:p>
          <a:p>
            <a:pPr>
              <a:spcBef>
                <a:spcPct val="10000"/>
              </a:spcBef>
              <a:tabLst>
                <a:tab pos="635000" algn="l"/>
              </a:tabLst>
              <a:defRPr/>
            </a:pPr>
            <a:r>
              <a:rPr lang="en-US" sz="2400" i="1" dirty="0">
                <a:latin typeface="+mn-lt"/>
              </a:rPr>
              <a:t>Tajik Orthography.</a:t>
            </a:r>
            <a:r>
              <a:rPr lang="en-US" sz="2400" dirty="0">
                <a:latin typeface="+mn-lt"/>
              </a:rPr>
              <a:t> In addition to proper names, common words also have variant pronunciations (and hence, spellings) as a result of dialectal separation as well as language contact. These variations are not only evident in the Cyrillic script, but were also evident at a time when Tajik was written in </a:t>
            </a:r>
            <a:r>
              <a:rPr lang="en-US" sz="2400" dirty="0" err="1">
                <a:latin typeface="+mn-lt"/>
              </a:rPr>
              <a:t>Perso</a:t>
            </a:r>
            <a:r>
              <a:rPr lang="en-US" sz="2400" dirty="0">
                <a:latin typeface="+mn-lt"/>
              </a:rPr>
              <a:t>-Arabic. For instance, the Persian </a:t>
            </a:r>
            <a:r>
              <a:rPr lang="ar-SA" sz="2400" dirty="0">
                <a:latin typeface="+mn-lt"/>
              </a:rPr>
              <a:t>سوأل</a:t>
            </a:r>
            <a:r>
              <a:rPr lang="en-US" sz="2400" dirty="0">
                <a:latin typeface="+mn-lt"/>
              </a:rPr>
              <a:t> is written either as </a:t>
            </a:r>
            <a:r>
              <a:rPr lang="en-US" sz="2400" dirty="0" err="1">
                <a:latin typeface="+mn-lt"/>
              </a:rPr>
              <a:t>суол</a:t>
            </a:r>
            <a:r>
              <a:rPr lang="en-US" sz="2400" dirty="0">
                <a:latin typeface="+mn-lt"/>
              </a:rPr>
              <a:t> /</a:t>
            </a:r>
            <a:r>
              <a:rPr lang="en-US" sz="2400" dirty="0" err="1">
                <a:latin typeface="+mn-lt"/>
              </a:rPr>
              <a:t>suâl</a:t>
            </a:r>
            <a:r>
              <a:rPr lang="en-US" sz="2400" dirty="0">
                <a:latin typeface="+mn-lt"/>
              </a:rPr>
              <a:t>/ or as </a:t>
            </a:r>
            <a:r>
              <a:rPr lang="en-US" sz="2400" dirty="0" err="1">
                <a:latin typeface="+mn-lt"/>
              </a:rPr>
              <a:t>су</a:t>
            </a:r>
            <a:r>
              <a:rPr lang="ru-RU" sz="2400" dirty="0">
                <a:latin typeface="+mn-lt"/>
              </a:rPr>
              <a:t>в</a:t>
            </a:r>
            <a:r>
              <a:rPr lang="en-US" sz="2400" dirty="0" err="1">
                <a:latin typeface="+mn-lt"/>
              </a:rPr>
              <a:t>ол</a:t>
            </a:r>
            <a:r>
              <a:rPr lang="en-US" sz="2400" dirty="0">
                <a:latin typeface="+mn-lt"/>
              </a:rPr>
              <a:t> /</a:t>
            </a:r>
            <a:r>
              <a:rPr lang="en-US" sz="2400" dirty="0" err="1">
                <a:latin typeface="+mn-lt"/>
              </a:rPr>
              <a:t>suvâl</a:t>
            </a:r>
            <a:r>
              <a:rPr lang="en-US" sz="2400" dirty="0">
                <a:latin typeface="+mn-lt"/>
              </a:rPr>
              <a:t>/. </a:t>
            </a:r>
          </a:p>
          <a:p>
            <a:pPr>
              <a:spcBef>
                <a:spcPct val="10000"/>
              </a:spcBef>
              <a:tabLst>
                <a:tab pos="635000" algn="l"/>
              </a:tabLst>
              <a:defRPr/>
            </a:pPr>
            <a:endParaRPr lang="en-US" sz="2400" dirty="0">
              <a:latin typeface="+mn-lt"/>
            </a:endParaRPr>
          </a:p>
          <a:p>
            <a:pPr>
              <a:defRPr/>
            </a:pPr>
            <a:r>
              <a:rPr lang="en-US" sz="2400" i="1" dirty="0">
                <a:latin typeface="+mn-lt"/>
              </a:rPr>
              <a:t>Lexical and grammatical issues.</a:t>
            </a:r>
            <a:r>
              <a:rPr lang="en-US" sz="2400" dirty="0">
                <a:latin typeface="+mn-lt"/>
              </a:rPr>
              <a:t> An instance of lexical issues is the use of words which are peculiar to Tajik which, despite common roots, has been developing separately from Iranian Persian for centuries. One example in the test set illustrates the problem:</a:t>
            </a:r>
          </a:p>
          <a:p>
            <a:pPr>
              <a:defRPr/>
            </a:pPr>
            <a:r>
              <a:rPr lang="en-US" sz="2400" dirty="0">
                <a:latin typeface="+mn-lt"/>
              </a:rPr>
              <a:t> </a:t>
            </a:r>
          </a:p>
          <a:p>
            <a:pPr algn="ctr">
              <a:defRPr/>
            </a:pPr>
            <a:r>
              <a:rPr lang="ru-RU" sz="2400" dirty="0">
                <a:latin typeface="+mn-lt"/>
              </a:rPr>
              <a:t>Дар қатли хабарнигори рус тоҷикҳо </a:t>
            </a:r>
            <a:r>
              <a:rPr lang="ru-RU" sz="2400" dirty="0">
                <a:solidFill>
                  <a:srgbClr val="FF0000"/>
                </a:solidFill>
                <a:latin typeface="+mn-lt"/>
              </a:rPr>
              <a:t>гумонбар</a:t>
            </a:r>
            <a:r>
              <a:rPr lang="ru-RU" sz="2400" dirty="0">
                <a:latin typeface="+mn-lt"/>
              </a:rPr>
              <a:t> мешаванд</a:t>
            </a:r>
            <a:r>
              <a:rPr lang="en-US" sz="2400" dirty="0">
                <a:latin typeface="+mn-lt"/>
              </a:rPr>
              <a:t>.</a:t>
            </a:r>
          </a:p>
          <a:p>
            <a:pPr algn="ctr">
              <a:defRPr/>
            </a:pPr>
            <a:r>
              <a:rPr lang="ar-SA" sz="2400" dirty="0">
                <a:latin typeface="+mn-lt"/>
              </a:rPr>
              <a:t>در قتل خبرنگار روس تاجیکها </a:t>
            </a:r>
            <a:r>
              <a:rPr lang="ar-SA" sz="2400" dirty="0">
                <a:solidFill>
                  <a:srgbClr val="FF0000"/>
                </a:solidFill>
                <a:latin typeface="+mn-lt"/>
              </a:rPr>
              <a:t>گمانبر</a:t>
            </a:r>
            <a:r>
              <a:rPr lang="ar-SA" sz="2400" dirty="0">
                <a:latin typeface="+mn-lt"/>
              </a:rPr>
              <a:t> می‌شوند</a:t>
            </a:r>
            <a:r>
              <a:rPr lang="fa-IR" sz="2400" dirty="0">
                <a:latin typeface="+mn-lt"/>
              </a:rPr>
              <a:t>.</a:t>
            </a:r>
            <a:endParaRPr lang="en-US" sz="2400" dirty="0">
              <a:latin typeface="+mn-lt"/>
            </a:endParaRPr>
          </a:p>
          <a:p>
            <a:pPr algn="ctr">
              <a:defRPr/>
            </a:pPr>
            <a:r>
              <a:rPr lang="en-US" sz="2400" dirty="0">
                <a:latin typeface="+mn-lt"/>
              </a:rPr>
              <a:t>“The </a:t>
            </a:r>
            <a:r>
              <a:rPr lang="en-US" sz="2400" dirty="0" err="1">
                <a:latin typeface="+mn-lt"/>
              </a:rPr>
              <a:t>Tajiks</a:t>
            </a:r>
            <a:r>
              <a:rPr lang="en-US" sz="2400" dirty="0">
                <a:latin typeface="+mn-lt"/>
              </a:rPr>
              <a:t> were </a:t>
            </a:r>
            <a:r>
              <a:rPr lang="en-US" sz="2400" dirty="0">
                <a:solidFill>
                  <a:srgbClr val="FF0000"/>
                </a:solidFill>
                <a:latin typeface="+mn-lt"/>
              </a:rPr>
              <a:t>suspected</a:t>
            </a:r>
            <a:r>
              <a:rPr lang="en-US" sz="2400" dirty="0">
                <a:latin typeface="+mn-lt"/>
              </a:rPr>
              <a:t> in the murder of the Russian reporter”</a:t>
            </a:r>
          </a:p>
          <a:p>
            <a:pPr algn="ctr">
              <a:defRPr/>
            </a:pPr>
            <a:r>
              <a:rPr lang="en-US" sz="2400" dirty="0">
                <a:latin typeface="+mn-lt"/>
              </a:rPr>
              <a:t> </a:t>
            </a:r>
          </a:p>
          <a:p>
            <a:pPr>
              <a:defRPr/>
            </a:pPr>
            <a:r>
              <a:rPr lang="en-US" sz="2400" dirty="0">
                <a:latin typeface="+mn-lt"/>
              </a:rPr>
              <a:t>The underlined word is unlikely to be found in Iranian texts, and so both lexical lookup and any Farsi MT system are bound to miss the word. Other examples include verbs such as </a:t>
            </a:r>
            <a:r>
              <a:rPr lang="ru-RU" sz="2400" dirty="0">
                <a:latin typeface="+mn-lt"/>
              </a:rPr>
              <a:t>меҳисобад</a:t>
            </a:r>
            <a:r>
              <a:rPr lang="en-US" sz="2400" dirty="0">
                <a:latin typeface="+mn-lt"/>
              </a:rPr>
              <a:t>, which is an idiom “foreign” to Iranian Persian, and a verb which in Persian has fallen out of use, and is replaced by a light verb construction (the old verb </a:t>
            </a:r>
            <a:r>
              <a:rPr lang="en-US" sz="2400" i="1" dirty="0" err="1">
                <a:latin typeface="+mn-lt"/>
              </a:rPr>
              <a:t>hesâbidan</a:t>
            </a:r>
            <a:r>
              <a:rPr lang="en-US" sz="2400" dirty="0">
                <a:latin typeface="+mn-lt"/>
              </a:rPr>
              <a:t> ‘to figure/reckon’ has been replaced in Iran by </a:t>
            </a:r>
            <a:r>
              <a:rPr lang="en-US" sz="2400" i="1" dirty="0" err="1">
                <a:latin typeface="+mn-lt"/>
              </a:rPr>
              <a:t>hesâb</a:t>
            </a:r>
            <a:r>
              <a:rPr lang="en-US" sz="2400" i="1" dirty="0">
                <a:latin typeface="+mn-lt"/>
              </a:rPr>
              <a:t> </a:t>
            </a:r>
            <a:r>
              <a:rPr lang="en-US" sz="2400" i="1" dirty="0" err="1">
                <a:latin typeface="+mn-lt"/>
              </a:rPr>
              <a:t>kardan</a:t>
            </a:r>
            <a:r>
              <a:rPr lang="en-US" sz="2400" dirty="0">
                <a:latin typeface="+mn-lt"/>
              </a:rPr>
              <a:t>, literally ‘to do reckoning’). </a:t>
            </a:r>
          </a:p>
          <a:p>
            <a:pPr>
              <a:spcBef>
                <a:spcPct val="10000"/>
              </a:spcBef>
              <a:tabLst>
                <a:tab pos="635000" algn="l"/>
              </a:tabLst>
              <a:defRPr/>
            </a:pPr>
            <a:endParaRPr lang="en-US" sz="2400" dirty="0">
              <a:latin typeface="+mn-lt"/>
            </a:endParaRPr>
          </a:p>
        </p:txBody>
      </p:sp>
      <p:sp>
        <p:nvSpPr>
          <p:cNvPr id="2056" name="Text Box 14"/>
          <p:cNvSpPr txBox="1">
            <a:spLocks noChangeArrowheads="1"/>
          </p:cNvSpPr>
          <p:nvPr/>
        </p:nvSpPr>
        <p:spPr bwMode="auto">
          <a:xfrm>
            <a:off x="1744663" y="4127500"/>
            <a:ext cx="47701200" cy="2378075"/>
          </a:xfrm>
          <a:prstGeom prst="rect">
            <a:avLst/>
          </a:prstGeom>
          <a:noFill/>
          <a:ln w="12700">
            <a:noFill/>
            <a:miter lim="800000"/>
            <a:headEnd/>
            <a:tailEnd/>
          </a:ln>
        </p:spPr>
        <p:txBody>
          <a:bodyPr lIns="274320" tIns="274320" rIns="274320" bIns="274320">
            <a:spAutoFit/>
          </a:bodyPr>
          <a:lstStyle/>
          <a:p>
            <a:pPr algn="ctr">
              <a:spcBef>
                <a:spcPct val="50000"/>
              </a:spcBef>
            </a:pPr>
            <a:r>
              <a:rPr lang="en-US" sz="6000" b="1" dirty="0"/>
              <a:t>Karine Megerdoomian and Dan Parvaz</a:t>
            </a:r>
            <a:br>
              <a:rPr lang="en-US" sz="6000" b="1" dirty="0"/>
            </a:br>
            <a:r>
              <a:rPr lang="en-US" sz="6000" dirty="0"/>
              <a:t>The MITRE Corporation, 7515 </a:t>
            </a:r>
            <a:r>
              <a:rPr lang="en-US" sz="6000" dirty="0" err="1"/>
              <a:t>Colshire</a:t>
            </a:r>
            <a:r>
              <a:rPr lang="en-US" sz="6000" dirty="0"/>
              <a:t> Drive, McLean, Virginia  22102</a:t>
            </a:r>
          </a:p>
        </p:txBody>
      </p:sp>
      <p:sp>
        <p:nvSpPr>
          <p:cNvPr id="2057" name="Text Box 33"/>
          <p:cNvSpPr txBox="1">
            <a:spLocks noChangeArrowheads="1"/>
          </p:cNvSpPr>
          <p:nvPr/>
        </p:nvSpPr>
        <p:spPr bwMode="auto">
          <a:xfrm>
            <a:off x="3044825" y="29562425"/>
            <a:ext cx="7740650" cy="1416050"/>
          </a:xfrm>
          <a:prstGeom prst="rect">
            <a:avLst/>
          </a:prstGeom>
          <a:noFill/>
          <a:ln w="9525">
            <a:noFill/>
            <a:miter lim="800000"/>
            <a:headEnd/>
            <a:tailEnd/>
          </a:ln>
        </p:spPr>
        <p:txBody>
          <a:bodyPr tIns="91440" bIns="91440">
            <a:spAutoFit/>
          </a:bodyPr>
          <a:lstStyle/>
          <a:p>
            <a:r>
              <a:rPr lang="en-US" sz="2000" b="1"/>
              <a:t>Figure 1</a:t>
            </a:r>
            <a:r>
              <a:rPr lang="en-US" sz="2000"/>
              <a:t>. Block-flow  schematic of the system design for the stopgap MT as envisioned at the beginning of the research. Other language pairs may require  different or additional elements in the process. Grayed-out boxes represent future developments. </a:t>
            </a:r>
          </a:p>
        </p:txBody>
      </p:sp>
      <p:sp>
        <p:nvSpPr>
          <p:cNvPr id="2058" name="Text Box 70"/>
          <p:cNvSpPr txBox="1">
            <a:spLocks noChangeArrowheads="1"/>
          </p:cNvSpPr>
          <p:nvPr/>
        </p:nvSpPr>
        <p:spPr bwMode="auto">
          <a:xfrm>
            <a:off x="38433375" y="27676475"/>
            <a:ext cx="10512425" cy="3603625"/>
          </a:xfrm>
          <a:prstGeom prst="rect">
            <a:avLst/>
          </a:prstGeom>
          <a:solidFill>
            <a:schemeClr val="bg1"/>
          </a:solidFill>
          <a:ln w="12700">
            <a:solidFill>
              <a:schemeClr val="hlink"/>
            </a:solidFill>
            <a:miter lim="800000"/>
            <a:headEnd/>
            <a:tailEnd/>
          </a:ln>
        </p:spPr>
        <p:txBody>
          <a:bodyPr lIns="914400" tIns="457200" rIns="914400" bIns="914400"/>
          <a:lstStyle/>
          <a:p>
            <a:pPr algn="just"/>
            <a:r>
              <a:rPr lang="en-US" sz="4400" b="1" dirty="0">
                <a:solidFill>
                  <a:srgbClr val="FF8000"/>
                </a:solidFill>
              </a:rPr>
              <a:t>For further information</a:t>
            </a:r>
            <a:endParaRPr lang="en-US" sz="4400" b="1" dirty="0">
              <a:solidFill>
                <a:schemeClr val="accent2"/>
              </a:solidFill>
            </a:endParaRPr>
          </a:p>
          <a:p>
            <a:pPr>
              <a:spcBef>
                <a:spcPct val="10000"/>
              </a:spcBef>
            </a:pPr>
            <a:r>
              <a:rPr lang="en-US" sz="2000" dirty="0">
                <a:latin typeface="Times New Roman" pitchFamily="18" charset="0"/>
              </a:rPr>
              <a:t>Please contact either </a:t>
            </a:r>
            <a:r>
              <a:rPr lang="en-US" sz="2000" i="1" dirty="0" smtClean="0">
                <a:latin typeface="Times New Roman" pitchFamily="18" charset="0"/>
              </a:rPr>
              <a:t>dparvaz@mitre.org </a:t>
            </a:r>
            <a:r>
              <a:rPr lang="en-US" sz="2000" dirty="0">
                <a:latin typeface="Times New Roman" pitchFamily="18" charset="0"/>
              </a:rPr>
              <a:t>or </a:t>
            </a:r>
            <a:r>
              <a:rPr lang="en-US" sz="2000" i="1" dirty="0">
                <a:latin typeface="Times New Roman" pitchFamily="18" charset="0"/>
              </a:rPr>
              <a:t>karine@mitre.org</a:t>
            </a:r>
            <a:r>
              <a:rPr lang="en-US" sz="2000" dirty="0">
                <a:latin typeface="Times New Roman" pitchFamily="18" charset="0"/>
              </a:rPr>
              <a:t> for further details.  More information on this and related projects can be obtained at </a:t>
            </a:r>
            <a:r>
              <a:rPr lang="en-US" sz="2000" i="1" dirty="0" smtClean="0">
                <a:latin typeface="Times New Roman" pitchFamily="18" charset="0"/>
              </a:rPr>
              <a:t>www.mitre.org/work/tech_papers/tech_papers_08</a:t>
            </a:r>
            <a:r>
              <a:rPr lang="en-US" sz="2000" dirty="0" smtClean="0">
                <a:latin typeface="Times New Roman" pitchFamily="18" charset="0"/>
              </a:rPr>
              <a:t>, </a:t>
            </a:r>
            <a:r>
              <a:rPr lang="en-US" sz="2000" dirty="0">
                <a:latin typeface="Times New Roman" pitchFamily="18" charset="0"/>
              </a:rPr>
              <a:t>where a PDF version of this poster (as well as the full paper) are available. </a:t>
            </a:r>
          </a:p>
        </p:txBody>
      </p:sp>
      <p:sp>
        <p:nvSpPr>
          <p:cNvPr id="2059" name="Rectangle 180"/>
          <p:cNvSpPr>
            <a:spLocks noChangeArrowheads="1"/>
          </p:cNvSpPr>
          <p:nvPr/>
        </p:nvSpPr>
        <p:spPr bwMode="auto">
          <a:xfrm>
            <a:off x="9427689" y="1938338"/>
            <a:ext cx="31979396" cy="1323439"/>
          </a:xfrm>
          <a:prstGeom prst="rect">
            <a:avLst/>
          </a:prstGeom>
          <a:noFill/>
          <a:ln w="9525">
            <a:noFill/>
            <a:miter lim="800000"/>
            <a:headEnd/>
            <a:tailEnd/>
          </a:ln>
        </p:spPr>
        <p:txBody>
          <a:bodyPr wrap="none">
            <a:spAutoFit/>
          </a:bodyPr>
          <a:lstStyle/>
          <a:p>
            <a:pPr algn="ctr"/>
            <a:r>
              <a:rPr lang="en-US" sz="8000" b="1" dirty="0" smtClean="0"/>
              <a:t>Low-density language bootstrapping</a:t>
            </a:r>
            <a:r>
              <a:rPr lang="en-US" sz="8000" b="1" dirty="0" smtClean="0"/>
              <a:t>: The </a:t>
            </a:r>
            <a:r>
              <a:rPr lang="en-US" sz="8000" b="1" dirty="0" smtClean="0"/>
              <a:t>case </a:t>
            </a:r>
            <a:r>
              <a:rPr lang="en-US" sz="8000" b="1" dirty="0" smtClean="0"/>
              <a:t>of </a:t>
            </a:r>
            <a:r>
              <a:rPr lang="en-US" sz="8000" b="1" dirty="0" err="1" smtClean="0"/>
              <a:t>Tajiki</a:t>
            </a:r>
            <a:r>
              <a:rPr lang="en-US" sz="8000" b="1" dirty="0" smtClean="0"/>
              <a:t> Persian</a:t>
            </a:r>
            <a:endParaRPr lang="en-US" sz="8000" b="1" dirty="0"/>
          </a:p>
        </p:txBody>
      </p:sp>
      <p:pic>
        <p:nvPicPr>
          <p:cNvPr id="2060" name="Picture 184" descr="http://info.mitre.org/infrastructure/corpcomm/mitre_logos/mitrelogoblueontrans.gif"/>
          <p:cNvPicPr>
            <a:picLocks noChangeAspect="1" noChangeArrowheads="1"/>
          </p:cNvPicPr>
          <p:nvPr/>
        </p:nvPicPr>
        <p:blipFill>
          <a:blip r:embed="rId3"/>
          <a:srcRect/>
          <a:stretch>
            <a:fillRect/>
          </a:stretch>
        </p:blipFill>
        <p:spPr bwMode="auto">
          <a:xfrm>
            <a:off x="46408975" y="30112970"/>
            <a:ext cx="1800225" cy="819150"/>
          </a:xfrm>
          <a:prstGeom prst="rect">
            <a:avLst/>
          </a:prstGeom>
          <a:noFill/>
          <a:ln w="9525">
            <a:noFill/>
            <a:miter lim="800000"/>
            <a:headEnd/>
            <a:tailEnd/>
          </a:ln>
        </p:spPr>
      </p:pic>
      <p:sp>
        <p:nvSpPr>
          <p:cNvPr id="88" name="TextBox 87"/>
          <p:cNvSpPr txBox="1"/>
          <p:nvPr/>
        </p:nvSpPr>
        <p:spPr>
          <a:xfrm>
            <a:off x="33175575" y="18611850"/>
            <a:ext cx="3124200" cy="646113"/>
          </a:xfrm>
          <a:prstGeom prst="rect">
            <a:avLst/>
          </a:prstGeom>
          <a:solidFill>
            <a:schemeClr val="accent3">
              <a:lumMod val="95000"/>
              <a:alpha val="50000"/>
            </a:schemeClr>
          </a:solidFill>
          <a:ln>
            <a:solidFill>
              <a:schemeClr val="tx1"/>
            </a:solidFill>
          </a:ln>
        </p:spPr>
        <p:txBody>
          <a:bodyPr>
            <a:spAutoFit/>
          </a:bodyPr>
          <a:lstStyle/>
          <a:p>
            <a:pPr algn="ctr">
              <a:defRPr/>
            </a:pPr>
            <a:r>
              <a:rPr lang="en-US" sz="1800" b="1" dirty="0">
                <a:solidFill>
                  <a:schemeClr val="tx2">
                    <a:lumMod val="60000"/>
                    <a:lumOff val="40000"/>
                  </a:schemeClr>
                </a:solidFill>
                <a:latin typeface="+mn-lt"/>
              </a:rPr>
              <a:t>Language Weaver</a:t>
            </a:r>
          </a:p>
          <a:p>
            <a:pPr algn="ctr">
              <a:defRPr/>
            </a:pPr>
            <a:r>
              <a:rPr lang="en-US" sz="1800" b="1" dirty="0">
                <a:solidFill>
                  <a:schemeClr val="tx2">
                    <a:lumMod val="60000"/>
                    <a:lumOff val="40000"/>
                  </a:schemeClr>
                </a:solidFill>
                <a:latin typeface="+mn-lt"/>
              </a:rPr>
              <a:t>MT system</a:t>
            </a:r>
            <a:endParaRPr lang="en-US" sz="1800" b="1" dirty="0">
              <a:solidFill>
                <a:srgbClr val="0070C0"/>
              </a:solidFill>
              <a:latin typeface="+mn-lt"/>
            </a:endParaRPr>
          </a:p>
        </p:txBody>
      </p:sp>
      <p:sp>
        <p:nvSpPr>
          <p:cNvPr id="89" name="Curved Left Arrow 88"/>
          <p:cNvSpPr/>
          <p:nvPr/>
        </p:nvSpPr>
        <p:spPr bwMode="auto">
          <a:xfrm>
            <a:off x="32327850" y="18383250"/>
            <a:ext cx="730250" cy="1216025"/>
          </a:xfrm>
          <a:prstGeom prst="curvedLeftArrow">
            <a:avLst/>
          </a:prstGeom>
          <a:solidFill>
            <a:schemeClr val="tx2">
              <a:lumMod val="20000"/>
              <a:lumOff val="80000"/>
              <a:alpha val="32000"/>
            </a:schemeClr>
          </a:solidFill>
          <a:ln w="12700" cap="flat" cmpd="sng" algn="ctr">
            <a:solidFill>
              <a:srgbClr val="000000"/>
            </a:solidFill>
            <a:prstDash val="solid"/>
            <a:round/>
            <a:headEnd type="none" w="med" len="med"/>
            <a:tailEnd type="none" w="med" len="med"/>
          </a:ln>
          <a:effectLst/>
        </p:spPr>
        <p:txBody>
          <a:bodyPr wrap="none" anchor="ctr"/>
          <a:lstStyle/>
          <a:p>
            <a:pPr algn="ctr" eaLnBrk="0" hangingPunct="0">
              <a:lnSpc>
                <a:spcPts val="2500"/>
              </a:lnSpc>
              <a:spcAft>
                <a:spcPts val="1000"/>
              </a:spcAft>
              <a:buClr>
                <a:srgbClr val="FDAA03"/>
              </a:buClr>
              <a:defRPr/>
            </a:pPr>
            <a:endParaRPr lang="en-US" sz="1800" b="1">
              <a:latin typeface="Arial" charset="0"/>
            </a:endParaRPr>
          </a:p>
        </p:txBody>
      </p:sp>
      <p:sp>
        <p:nvSpPr>
          <p:cNvPr id="90" name="Content Placeholder 2"/>
          <p:cNvSpPr txBox="1">
            <a:spLocks/>
          </p:cNvSpPr>
          <p:nvPr/>
        </p:nvSpPr>
        <p:spPr>
          <a:xfrm>
            <a:off x="3327400" y="24460200"/>
            <a:ext cx="7696200" cy="4808538"/>
          </a:xfrm>
          <a:prstGeom prst="rect">
            <a:avLst/>
          </a:prstGeom>
        </p:spPr>
        <p:txBody>
          <a:bodyPr/>
          <a:lstStyle/>
          <a:p>
            <a:pPr marL="1528763" indent="-1528763" defTabSz="4075113">
              <a:spcBef>
                <a:spcPct val="20000"/>
              </a:spcBef>
              <a:buFont typeface="Wingdings" pitchFamily="2" charset="2"/>
              <a:buNone/>
              <a:defRPr/>
            </a:pPr>
            <a:endParaRPr lang="en-US" sz="14300" kern="0">
              <a:latin typeface="+mn-lt"/>
            </a:endParaRPr>
          </a:p>
          <a:p>
            <a:pPr marL="1528763" indent="-1528763" defTabSz="4075113">
              <a:spcBef>
                <a:spcPct val="20000"/>
              </a:spcBef>
              <a:buFontTx/>
              <a:buChar char="•"/>
              <a:defRPr/>
            </a:pPr>
            <a:endParaRPr lang="en-US" sz="14300" kern="0" dirty="0">
              <a:latin typeface="+mn-lt"/>
            </a:endParaRPr>
          </a:p>
        </p:txBody>
      </p:sp>
      <p:sp>
        <p:nvSpPr>
          <p:cNvPr id="2064" name="Line 8"/>
          <p:cNvSpPr>
            <a:spLocks noChangeShapeType="1"/>
          </p:cNvSpPr>
          <p:nvPr/>
        </p:nvSpPr>
        <p:spPr bwMode="auto">
          <a:xfrm flipV="1">
            <a:off x="8132763" y="27204988"/>
            <a:ext cx="560387" cy="1587"/>
          </a:xfrm>
          <a:prstGeom prst="line">
            <a:avLst/>
          </a:prstGeom>
          <a:noFill/>
          <a:ln w="9525">
            <a:solidFill>
              <a:srgbClr val="000000"/>
            </a:solidFill>
            <a:round/>
            <a:headEnd/>
            <a:tailEnd type="triangle" w="med" len="med"/>
          </a:ln>
        </p:spPr>
        <p:txBody>
          <a:bodyPr/>
          <a:lstStyle/>
          <a:p>
            <a:endParaRPr lang="en-US"/>
          </a:p>
        </p:txBody>
      </p:sp>
      <p:grpSp>
        <p:nvGrpSpPr>
          <p:cNvPr id="2065" name="Group 91"/>
          <p:cNvGrpSpPr>
            <a:grpSpLocks/>
          </p:cNvGrpSpPr>
          <p:nvPr/>
        </p:nvGrpSpPr>
        <p:grpSpPr bwMode="auto">
          <a:xfrm>
            <a:off x="3200400" y="24231600"/>
            <a:ext cx="7734300" cy="4975225"/>
            <a:chOff x="533400" y="1317197"/>
            <a:chExt cx="7733902" cy="4724400"/>
          </a:xfrm>
        </p:grpSpPr>
        <p:sp>
          <p:nvSpPr>
            <p:cNvPr id="2186" name="AutoShape 23"/>
            <p:cNvSpPr>
              <a:spLocks noChangeAspect="1" noChangeArrowheads="1" noTextEdit="1"/>
            </p:cNvSpPr>
            <p:nvPr/>
          </p:nvSpPr>
          <p:spPr bwMode="auto">
            <a:xfrm>
              <a:off x="533400" y="1317197"/>
              <a:ext cx="7733902" cy="4724400"/>
            </a:xfrm>
            <a:prstGeom prst="rect">
              <a:avLst/>
            </a:prstGeom>
            <a:solidFill>
              <a:srgbClr val="ECEDE7"/>
            </a:solidFill>
            <a:ln w="9525">
              <a:solidFill>
                <a:srgbClr val="000000"/>
              </a:solidFill>
              <a:miter lim="800000"/>
              <a:headEnd/>
              <a:tailEnd/>
            </a:ln>
          </p:spPr>
          <p:txBody>
            <a:bodyPr/>
            <a:lstStyle/>
            <a:p>
              <a:endParaRPr lang="en-US"/>
            </a:p>
          </p:txBody>
        </p:sp>
        <p:sp>
          <p:nvSpPr>
            <p:cNvPr id="2187" name="Line 17"/>
            <p:cNvSpPr>
              <a:spLocks noChangeShapeType="1"/>
            </p:cNvSpPr>
            <p:nvPr/>
          </p:nvSpPr>
          <p:spPr bwMode="auto">
            <a:xfrm>
              <a:off x="1981200" y="1981200"/>
              <a:ext cx="485704" cy="1211"/>
            </a:xfrm>
            <a:prstGeom prst="line">
              <a:avLst/>
            </a:prstGeom>
            <a:noFill/>
            <a:ln w="9525">
              <a:solidFill>
                <a:srgbClr val="000000"/>
              </a:solidFill>
              <a:round/>
              <a:headEnd/>
              <a:tailEnd type="triangle" w="med" len="med"/>
            </a:ln>
          </p:spPr>
          <p:txBody>
            <a:bodyPr/>
            <a:lstStyle/>
            <a:p>
              <a:endParaRPr lang="en-US"/>
            </a:p>
          </p:txBody>
        </p:sp>
        <p:sp>
          <p:nvSpPr>
            <p:cNvPr id="2188" name="Line 15"/>
            <p:cNvSpPr>
              <a:spLocks noChangeShapeType="1"/>
            </p:cNvSpPr>
            <p:nvPr/>
          </p:nvSpPr>
          <p:spPr bwMode="auto">
            <a:xfrm>
              <a:off x="3733800" y="2411468"/>
              <a:ext cx="1245" cy="497751"/>
            </a:xfrm>
            <a:prstGeom prst="line">
              <a:avLst/>
            </a:prstGeom>
            <a:noFill/>
            <a:ln w="9525">
              <a:solidFill>
                <a:srgbClr val="000000"/>
              </a:solidFill>
              <a:round/>
              <a:headEnd/>
              <a:tailEnd type="triangle" w="med" len="med"/>
            </a:ln>
          </p:spPr>
          <p:txBody>
            <a:bodyPr/>
            <a:lstStyle/>
            <a:p>
              <a:endParaRPr lang="en-US"/>
            </a:p>
          </p:txBody>
        </p:sp>
        <p:sp>
          <p:nvSpPr>
            <p:cNvPr id="2189" name="Rectangle 14"/>
            <p:cNvSpPr>
              <a:spLocks noChangeArrowheads="1"/>
            </p:cNvSpPr>
            <p:nvPr/>
          </p:nvSpPr>
          <p:spPr bwMode="auto">
            <a:xfrm>
              <a:off x="2971800" y="1887537"/>
              <a:ext cx="1536265" cy="442765"/>
            </a:xfrm>
            <a:prstGeom prst="rect">
              <a:avLst/>
            </a:prstGeom>
            <a:solidFill>
              <a:srgbClr val="FFEEDD"/>
            </a:solidFill>
            <a:ln w="9525">
              <a:solidFill>
                <a:srgbClr val="000000"/>
              </a:solidFill>
              <a:miter lim="800000"/>
              <a:headEnd/>
              <a:tailEnd/>
            </a:ln>
          </p:spPr>
          <p:txBody>
            <a:bodyPr anchor="ctr"/>
            <a:lstStyle/>
            <a:p>
              <a:pPr algn="ctr"/>
              <a:r>
                <a:rPr lang="en-US" sz="1400" b="1">
                  <a:solidFill>
                    <a:srgbClr val="000000"/>
                  </a:solidFill>
                  <a:latin typeface="Arial" charset="0"/>
                  <a:ea typeface="Times New Roman" pitchFamily="18" charset="0"/>
                  <a:cs typeface="Arial" charset="0"/>
                </a:rPr>
                <a:t>Mapped Output</a:t>
              </a:r>
              <a:endParaRPr lang="en-US" sz="1400">
                <a:latin typeface="Arial" charset="0"/>
                <a:ea typeface="Times New Roman" pitchFamily="18" charset="0"/>
                <a:cs typeface="Arial" charset="0"/>
              </a:endParaRPr>
            </a:p>
          </p:txBody>
        </p:sp>
        <p:sp>
          <p:nvSpPr>
            <p:cNvPr id="97" name="Rectangle 11"/>
            <p:cNvSpPr>
              <a:spLocks noChangeArrowheads="1"/>
            </p:cNvSpPr>
            <p:nvPr/>
          </p:nvSpPr>
          <p:spPr bwMode="auto">
            <a:xfrm>
              <a:off x="5181361" y="3712562"/>
              <a:ext cx="1600118" cy="373852"/>
            </a:xfrm>
            <a:prstGeom prst="rect">
              <a:avLst/>
            </a:prstGeom>
            <a:solidFill>
              <a:schemeClr val="bg1">
                <a:lumMod val="95000"/>
              </a:schemeClr>
            </a:solidFill>
            <a:ln w="9525">
              <a:solidFill>
                <a:srgbClr val="000000"/>
              </a:solidFill>
              <a:miter lim="800000"/>
              <a:headEnd/>
              <a:tailEnd/>
            </a:ln>
          </p:spPr>
          <p:txBody>
            <a:bodyPr wrap="none" anchor="ctr"/>
            <a:lstStyle/>
            <a:p>
              <a:pPr algn="ctr">
                <a:defRPr/>
              </a:pPr>
              <a:r>
                <a:rPr lang="en-US" sz="1400" b="1" dirty="0">
                  <a:solidFill>
                    <a:schemeClr val="bg1">
                      <a:lumMod val="50000"/>
                    </a:schemeClr>
                  </a:solidFill>
                  <a:latin typeface="Arial" pitchFamily="34" charset="0"/>
                  <a:ea typeface="Times New Roman" pitchFamily="18" charset="0"/>
                  <a:cs typeface="Arial" pitchFamily="34" charset="0"/>
                </a:rPr>
                <a:t>Language model</a:t>
              </a:r>
              <a:endParaRPr lang="en-US" sz="1400" dirty="0">
                <a:solidFill>
                  <a:schemeClr val="bg1">
                    <a:lumMod val="50000"/>
                  </a:schemeClr>
                </a:solidFill>
                <a:latin typeface="Arial" pitchFamily="34" charset="0"/>
                <a:cs typeface="Arial" pitchFamily="34" charset="0"/>
              </a:endParaRPr>
            </a:p>
          </p:txBody>
        </p:sp>
        <p:sp>
          <p:nvSpPr>
            <p:cNvPr id="98" name="Rectangle 10"/>
            <p:cNvSpPr>
              <a:spLocks noChangeArrowheads="1"/>
            </p:cNvSpPr>
            <p:nvPr/>
          </p:nvSpPr>
          <p:spPr bwMode="auto">
            <a:xfrm>
              <a:off x="5181361" y="1739288"/>
              <a:ext cx="1600118" cy="373852"/>
            </a:xfrm>
            <a:prstGeom prst="rect">
              <a:avLst/>
            </a:prstGeom>
            <a:solidFill>
              <a:schemeClr val="bg1">
                <a:lumMod val="95000"/>
              </a:schemeClr>
            </a:solidFill>
            <a:ln w="9525">
              <a:solidFill>
                <a:srgbClr val="000000"/>
              </a:solidFill>
              <a:miter lim="800000"/>
              <a:headEnd/>
              <a:tailEnd/>
            </a:ln>
          </p:spPr>
          <p:txBody>
            <a:bodyPr anchor="ctr"/>
            <a:lstStyle/>
            <a:p>
              <a:pPr algn="ctr">
                <a:defRPr/>
              </a:pPr>
              <a:r>
                <a:rPr lang="en-US" sz="1400" b="1" dirty="0">
                  <a:solidFill>
                    <a:schemeClr val="bg1">
                      <a:lumMod val="50000"/>
                    </a:schemeClr>
                  </a:solidFill>
                  <a:cs typeface="Arial" pitchFamily="34" charset="0"/>
                </a:rPr>
                <a:t>Loan Lexicon</a:t>
              </a:r>
              <a:endParaRPr lang="en-US" sz="1400" dirty="0">
                <a:solidFill>
                  <a:schemeClr val="bg1">
                    <a:lumMod val="50000"/>
                  </a:schemeClr>
                </a:solidFill>
                <a:latin typeface="Arial" pitchFamily="34" charset="0"/>
                <a:cs typeface="Arial" pitchFamily="34" charset="0"/>
              </a:endParaRPr>
            </a:p>
          </p:txBody>
        </p:sp>
        <p:sp>
          <p:nvSpPr>
            <p:cNvPr id="2192" name="Line 4"/>
            <p:cNvSpPr>
              <a:spLocks noChangeShapeType="1"/>
            </p:cNvSpPr>
            <p:nvPr/>
          </p:nvSpPr>
          <p:spPr bwMode="auto">
            <a:xfrm>
              <a:off x="3733800" y="4038600"/>
              <a:ext cx="1245" cy="497751"/>
            </a:xfrm>
            <a:prstGeom prst="line">
              <a:avLst/>
            </a:prstGeom>
            <a:noFill/>
            <a:ln w="9525">
              <a:solidFill>
                <a:srgbClr val="000000"/>
              </a:solidFill>
              <a:round/>
              <a:headEnd/>
              <a:tailEnd type="triangle" w="med" len="med"/>
            </a:ln>
          </p:spPr>
          <p:txBody>
            <a:bodyPr/>
            <a:lstStyle/>
            <a:p>
              <a:endParaRPr lang="en-US"/>
            </a:p>
          </p:txBody>
        </p:sp>
      </p:grpSp>
      <p:sp>
        <p:nvSpPr>
          <p:cNvPr id="2066" name="Rectangle 14"/>
          <p:cNvSpPr>
            <a:spLocks noChangeArrowheads="1"/>
          </p:cNvSpPr>
          <p:nvPr/>
        </p:nvSpPr>
        <p:spPr bwMode="auto">
          <a:xfrm>
            <a:off x="5638800" y="26212800"/>
            <a:ext cx="1536700" cy="558800"/>
          </a:xfrm>
          <a:prstGeom prst="rect">
            <a:avLst/>
          </a:prstGeom>
          <a:solidFill>
            <a:srgbClr val="FFEEDD"/>
          </a:solidFill>
          <a:ln w="9525">
            <a:solidFill>
              <a:srgbClr val="000000"/>
            </a:solidFill>
            <a:miter lim="800000"/>
            <a:headEnd/>
            <a:tailEnd/>
          </a:ln>
        </p:spPr>
        <p:txBody>
          <a:bodyPr anchor="ctr"/>
          <a:lstStyle/>
          <a:p>
            <a:pPr algn="ctr"/>
            <a:r>
              <a:rPr lang="en-US" sz="1400" b="1">
                <a:solidFill>
                  <a:srgbClr val="000000"/>
                </a:solidFill>
                <a:latin typeface="Arial" charset="0"/>
                <a:ea typeface="Times New Roman" pitchFamily="18" charset="0"/>
                <a:cs typeface="Arial" charset="0"/>
              </a:rPr>
              <a:t>Disambiguated Output</a:t>
            </a:r>
            <a:endParaRPr lang="en-US" sz="1400">
              <a:latin typeface="Arial" charset="0"/>
              <a:ea typeface="Times New Roman" pitchFamily="18" charset="0"/>
              <a:cs typeface="Arial" charset="0"/>
            </a:endParaRPr>
          </a:p>
        </p:txBody>
      </p:sp>
      <p:sp>
        <p:nvSpPr>
          <p:cNvPr id="101" name="Documents"/>
          <p:cNvSpPr>
            <a:spLocks noEditPoints="1" noChangeArrowheads="1"/>
          </p:cNvSpPr>
          <p:nvPr/>
        </p:nvSpPr>
        <p:spPr bwMode="auto">
          <a:xfrm>
            <a:off x="3429000" y="24536400"/>
            <a:ext cx="933450" cy="1308100"/>
          </a:xfrm>
          <a:custGeom>
            <a:avLst/>
            <a:gdLst>
              <a:gd name="T0" fmla="*/ 0 w 21600"/>
              <a:gd name="T1" fmla="*/ 2800 h 21600"/>
              <a:gd name="T2" fmla="*/ 3468 w 21600"/>
              <a:gd name="T3" fmla="*/ 0 h 21600"/>
              <a:gd name="T4" fmla="*/ 21653 w 21600"/>
              <a:gd name="T5" fmla="*/ 18828 h 21600"/>
              <a:gd name="T6" fmla="*/ 19954 w 21600"/>
              <a:gd name="T7" fmla="*/ 20214 h 21600"/>
              <a:gd name="T8" fmla="*/ 18256 w 21600"/>
              <a:gd name="T9" fmla="*/ 21628 h 21600"/>
              <a:gd name="T10" fmla="*/ 19954 w 21600"/>
              <a:gd name="T11" fmla="*/ 1428 h 21600"/>
              <a:gd name="T12" fmla="*/ 18256 w 21600"/>
              <a:gd name="T13" fmla="*/ 2800 h 21600"/>
              <a:gd name="T14" fmla="*/ 1645 w 21600"/>
              <a:gd name="T15" fmla="*/ 1428 h 21600"/>
              <a:gd name="T16" fmla="*/ 21600 w 21600"/>
              <a:gd name="T17" fmla="*/ 0 h 21600"/>
              <a:gd name="T18" fmla="*/ 10800 w 21600"/>
              <a:gd name="T19" fmla="*/ 0 h 21600"/>
              <a:gd name="T20" fmla="*/ 0 w 21600"/>
              <a:gd name="T21" fmla="*/ 10800 h 21600"/>
              <a:gd name="T22" fmla="*/ 21600 w 21600"/>
              <a:gd name="T23" fmla="*/ 10800 h 21600"/>
              <a:gd name="T24" fmla="*/ 1645 w 21600"/>
              <a:gd name="T25" fmla="*/ 4171 h 21600"/>
              <a:gd name="T26" fmla="*/ 16522 w 21600"/>
              <a:gd name="T27" fmla="*/ 17314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T24" t="T25" r="T26" b="T27"/>
            <a:pathLst>
              <a:path w="21600" h="21600" extrusionOk="0">
                <a:moveTo>
                  <a:pt x="0" y="18014"/>
                </a:moveTo>
                <a:lnTo>
                  <a:pt x="0" y="2800"/>
                </a:lnTo>
                <a:lnTo>
                  <a:pt x="1645" y="2800"/>
                </a:lnTo>
                <a:lnTo>
                  <a:pt x="1645" y="1428"/>
                </a:lnTo>
                <a:lnTo>
                  <a:pt x="3468" y="1428"/>
                </a:lnTo>
                <a:lnTo>
                  <a:pt x="3468" y="0"/>
                </a:lnTo>
                <a:lnTo>
                  <a:pt x="21653" y="0"/>
                </a:lnTo>
                <a:lnTo>
                  <a:pt x="21653" y="18828"/>
                </a:lnTo>
                <a:lnTo>
                  <a:pt x="19954" y="18828"/>
                </a:lnTo>
                <a:lnTo>
                  <a:pt x="19954" y="20214"/>
                </a:lnTo>
                <a:lnTo>
                  <a:pt x="18256" y="20214"/>
                </a:lnTo>
                <a:lnTo>
                  <a:pt x="18256" y="21600"/>
                </a:lnTo>
                <a:lnTo>
                  <a:pt x="4434" y="21600"/>
                </a:lnTo>
                <a:lnTo>
                  <a:pt x="0" y="18014"/>
                </a:lnTo>
                <a:close/>
              </a:path>
              <a:path w="21600" h="21600" extrusionOk="0">
                <a:moveTo>
                  <a:pt x="3486" y="1428"/>
                </a:moveTo>
                <a:lnTo>
                  <a:pt x="19954" y="1428"/>
                </a:lnTo>
                <a:lnTo>
                  <a:pt x="19954" y="20214"/>
                </a:lnTo>
                <a:lnTo>
                  <a:pt x="18256" y="20214"/>
                </a:lnTo>
                <a:lnTo>
                  <a:pt x="18256" y="2800"/>
                </a:lnTo>
                <a:lnTo>
                  <a:pt x="1645" y="2800"/>
                </a:lnTo>
                <a:lnTo>
                  <a:pt x="1645" y="1428"/>
                </a:lnTo>
                <a:lnTo>
                  <a:pt x="3486" y="1428"/>
                </a:lnTo>
                <a:close/>
              </a:path>
              <a:path w="21600" h="21600" extrusionOk="0">
                <a:moveTo>
                  <a:pt x="0" y="18014"/>
                </a:moveTo>
                <a:lnTo>
                  <a:pt x="4434" y="18000"/>
                </a:lnTo>
                <a:lnTo>
                  <a:pt x="4434" y="21600"/>
                </a:lnTo>
                <a:lnTo>
                  <a:pt x="0" y="18014"/>
                </a:lnTo>
                <a:close/>
              </a:path>
            </a:pathLst>
          </a:custGeom>
          <a:solidFill>
            <a:srgbClr val="FFE2C5"/>
          </a:solidFill>
          <a:ln w="9525">
            <a:solidFill>
              <a:srgbClr val="000000"/>
            </a:solidFill>
            <a:miter lim="800000"/>
            <a:headEnd/>
            <a:tailEnd/>
          </a:ln>
          <a:effectLst>
            <a:outerShdw dist="107763" dir="2700000" algn="ctr" rotWithShape="0">
              <a:srgbClr val="808080"/>
            </a:outerShdw>
          </a:effectLst>
        </p:spPr>
        <p:txBody>
          <a:bodyPr lIns="0" rIns="0"/>
          <a:lstStyle/>
          <a:p>
            <a:pPr algn="ctr">
              <a:defRPr/>
            </a:pPr>
            <a:r>
              <a:rPr lang="en-US" sz="1400" b="1" dirty="0" err="1">
                <a:solidFill>
                  <a:srgbClr val="000000"/>
                </a:solidFill>
                <a:latin typeface="Arial" pitchFamily="34" charset="0"/>
                <a:ea typeface="Times New Roman" pitchFamily="18" charset="0"/>
                <a:cs typeface="Arial" pitchFamily="34" charset="0"/>
              </a:rPr>
              <a:t>Sourcefiles</a:t>
            </a:r>
            <a:endParaRPr lang="en-US" sz="1400" dirty="0">
              <a:latin typeface="Arial" pitchFamily="34" charset="0"/>
              <a:cs typeface="Arial" pitchFamily="34" charset="0"/>
            </a:endParaRPr>
          </a:p>
        </p:txBody>
      </p:sp>
      <p:sp>
        <p:nvSpPr>
          <p:cNvPr id="102" name="Documents"/>
          <p:cNvSpPr>
            <a:spLocks noEditPoints="1" noChangeArrowheads="1"/>
          </p:cNvSpPr>
          <p:nvPr/>
        </p:nvSpPr>
        <p:spPr bwMode="auto">
          <a:xfrm>
            <a:off x="5943600" y="27813000"/>
            <a:ext cx="933450" cy="1308100"/>
          </a:xfrm>
          <a:custGeom>
            <a:avLst/>
            <a:gdLst>
              <a:gd name="T0" fmla="*/ 0 w 21600"/>
              <a:gd name="T1" fmla="*/ 2800 h 21600"/>
              <a:gd name="T2" fmla="*/ 3468 w 21600"/>
              <a:gd name="T3" fmla="*/ 0 h 21600"/>
              <a:gd name="T4" fmla="*/ 21653 w 21600"/>
              <a:gd name="T5" fmla="*/ 18828 h 21600"/>
              <a:gd name="T6" fmla="*/ 19954 w 21600"/>
              <a:gd name="T7" fmla="*/ 20214 h 21600"/>
              <a:gd name="T8" fmla="*/ 18256 w 21600"/>
              <a:gd name="T9" fmla="*/ 21628 h 21600"/>
              <a:gd name="T10" fmla="*/ 19954 w 21600"/>
              <a:gd name="T11" fmla="*/ 1428 h 21600"/>
              <a:gd name="T12" fmla="*/ 18256 w 21600"/>
              <a:gd name="T13" fmla="*/ 2800 h 21600"/>
              <a:gd name="T14" fmla="*/ 1645 w 21600"/>
              <a:gd name="T15" fmla="*/ 1428 h 21600"/>
              <a:gd name="T16" fmla="*/ 21600 w 21600"/>
              <a:gd name="T17" fmla="*/ 0 h 21600"/>
              <a:gd name="T18" fmla="*/ 10800 w 21600"/>
              <a:gd name="T19" fmla="*/ 0 h 21600"/>
              <a:gd name="T20" fmla="*/ 0 w 21600"/>
              <a:gd name="T21" fmla="*/ 10800 h 21600"/>
              <a:gd name="T22" fmla="*/ 21600 w 21600"/>
              <a:gd name="T23" fmla="*/ 10800 h 21600"/>
              <a:gd name="T24" fmla="*/ 1645 w 21600"/>
              <a:gd name="T25" fmla="*/ 4171 h 21600"/>
              <a:gd name="T26" fmla="*/ 16522 w 21600"/>
              <a:gd name="T27" fmla="*/ 17314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T24" t="T25" r="T26" b="T27"/>
            <a:pathLst>
              <a:path w="21600" h="21600" extrusionOk="0">
                <a:moveTo>
                  <a:pt x="0" y="18014"/>
                </a:moveTo>
                <a:lnTo>
                  <a:pt x="0" y="2800"/>
                </a:lnTo>
                <a:lnTo>
                  <a:pt x="1645" y="2800"/>
                </a:lnTo>
                <a:lnTo>
                  <a:pt x="1645" y="1428"/>
                </a:lnTo>
                <a:lnTo>
                  <a:pt x="3468" y="1428"/>
                </a:lnTo>
                <a:lnTo>
                  <a:pt x="3468" y="0"/>
                </a:lnTo>
                <a:lnTo>
                  <a:pt x="21653" y="0"/>
                </a:lnTo>
                <a:lnTo>
                  <a:pt x="21653" y="18828"/>
                </a:lnTo>
                <a:lnTo>
                  <a:pt x="19954" y="18828"/>
                </a:lnTo>
                <a:lnTo>
                  <a:pt x="19954" y="20214"/>
                </a:lnTo>
                <a:lnTo>
                  <a:pt x="18256" y="20214"/>
                </a:lnTo>
                <a:lnTo>
                  <a:pt x="18256" y="21600"/>
                </a:lnTo>
                <a:lnTo>
                  <a:pt x="4434" y="21600"/>
                </a:lnTo>
                <a:lnTo>
                  <a:pt x="0" y="18014"/>
                </a:lnTo>
                <a:close/>
              </a:path>
              <a:path w="21600" h="21600" extrusionOk="0">
                <a:moveTo>
                  <a:pt x="3486" y="1428"/>
                </a:moveTo>
                <a:lnTo>
                  <a:pt x="19954" y="1428"/>
                </a:lnTo>
                <a:lnTo>
                  <a:pt x="19954" y="20214"/>
                </a:lnTo>
                <a:lnTo>
                  <a:pt x="18256" y="20214"/>
                </a:lnTo>
                <a:lnTo>
                  <a:pt x="18256" y="2800"/>
                </a:lnTo>
                <a:lnTo>
                  <a:pt x="1645" y="2800"/>
                </a:lnTo>
                <a:lnTo>
                  <a:pt x="1645" y="1428"/>
                </a:lnTo>
                <a:lnTo>
                  <a:pt x="3486" y="1428"/>
                </a:lnTo>
                <a:close/>
              </a:path>
              <a:path w="21600" h="21600" extrusionOk="0">
                <a:moveTo>
                  <a:pt x="0" y="18014"/>
                </a:moveTo>
                <a:lnTo>
                  <a:pt x="4434" y="18000"/>
                </a:lnTo>
                <a:lnTo>
                  <a:pt x="4434" y="21600"/>
                </a:lnTo>
                <a:lnTo>
                  <a:pt x="0" y="18014"/>
                </a:lnTo>
                <a:close/>
              </a:path>
            </a:pathLst>
          </a:custGeom>
          <a:solidFill>
            <a:srgbClr val="FFE2C5"/>
          </a:solidFill>
          <a:ln w="9525">
            <a:solidFill>
              <a:srgbClr val="000000"/>
            </a:solidFill>
            <a:miter lim="800000"/>
            <a:headEnd/>
            <a:tailEnd/>
          </a:ln>
          <a:effectLst>
            <a:outerShdw dist="107763" dir="2700000" algn="ctr" rotWithShape="0">
              <a:srgbClr val="808080"/>
            </a:outerShdw>
          </a:effectLst>
        </p:spPr>
        <p:txBody>
          <a:bodyPr lIns="0" rIns="0"/>
          <a:lstStyle/>
          <a:p>
            <a:pPr algn="ctr">
              <a:defRPr/>
            </a:pPr>
            <a:r>
              <a:rPr lang="en-US" sz="1400" b="1" dirty="0">
                <a:solidFill>
                  <a:srgbClr val="000000"/>
                </a:solidFill>
                <a:latin typeface="Arial" pitchFamily="34" charset="0"/>
                <a:ea typeface="Times New Roman" pitchFamily="18" charset="0"/>
                <a:cs typeface="Arial" pitchFamily="34" charset="0"/>
              </a:rPr>
              <a:t>Target</a:t>
            </a:r>
            <a:br>
              <a:rPr lang="en-US" sz="1400" b="1" dirty="0">
                <a:solidFill>
                  <a:srgbClr val="000000"/>
                </a:solidFill>
                <a:latin typeface="Arial" pitchFamily="34" charset="0"/>
                <a:ea typeface="Times New Roman" pitchFamily="18" charset="0"/>
                <a:cs typeface="Arial" pitchFamily="34" charset="0"/>
              </a:rPr>
            </a:br>
            <a:r>
              <a:rPr lang="en-US" sz="1400" b="1" dirty="0">
                <a:solidFill>
                  <a:srgbClr val="000000"/>
                </a:solidFill>
                <a:latin typeface="Arial" pitchFamily="34" charset="0"/>
                <a:ea typeface="Times New Roman" pitchFamily="18" charset="0"/>
                <a:cs typeface="Arial" pitchFamily="34" charset="0"/>
              </a:rPr>
              <a:t>files</a:t>
            </a:r>
            <a:endParaRPr lang="en-US" sz="1400" dirty="0">
              <a:latin typeface="Arial" pitchFamily="34" charset="0"/>
              <a:cs typeface="Arial" pitchFamily="34" charset="0"/>
            </a:endParaRPr>
          </a:p>
        </p:txBody>
      </p:sp>
      <p:sp>
        <p:nvSpPr>
          <p:cNvPr id="2069" name="Rectangle 10"/>
          <p:cNvSpPr>
            <a:spLocks noChangeArrowheads="1"/>
          </p:cNvSpPr>
          <p:nvPr/>
        </p:nvSpPr>
        <p:spPr bwMode="auto">
          <a:xfrm>
            <a:off x="7848600" y="25152350"/>
            <a:ext cx="1600200" cy="374650"/>
          </a:xfrm>
          <a:prstGeom prst="rect">
            <a:avLst/>
          </a:prstGeom>
          <a:solidFill>
            <a:srgbClr val="EEF8F8"/>
          </a:solidFill>
          <a:ln w="9525">
            <a:solidFill>
              <a:srgbClr val="000000"/>
            </a:solidFill>
            <a:miter lim="800000"/>
            <a:headEnd/>
            <a:tailEnd/>
          </a:ln>
        </p:spPr>
        <p:txBody>
          <a:bodyPr anchor="ctr"/>
          <a:lstStyle/>
          <a:p>
            <a:pPr algn="ctr"/>
            <a:r>
              <a:rPr lang="en-US" sz="1400" b="1">
                <a:solidFill>
                  <a:srgbClr val="000000"/>
                </a:solidFill>
                <a:cs typeface="Arial" charset="0"/>
              </a:rPr>
              <a:t>Mapper FST</a:t>
            </a:r>
            <a:endParaRPr lang="en-US" sz="1400">
              <a:latin typeface="Arial" charset="0"/>
              <a:cs typeface="Arial" charset="0"/>
            </a:endParaRPr>
          </a:p>
        </p:txBody>
      </p:sp>
      <p:sp>
        <p:nvSpPr>
          <p:cNvPr id="104" name="Rectangle 10"/>
          <p:cNvSpPr>
            <a:spLocks noChangeArrowheads="1"/>
          </p:cNvSpPr>
          <p:nvPr/>
        </p:nvSpPr>
        <p:spPr bwMode="auto">
          <a:xfrm>
            <a:off x="7848600" y="25831800"/>
            <a:ext cx="1600200" cy="374650"/>
          </a:xfrm>
          <a:prstGeom prst="rect">
            <a:avLst/>
          </a:prstGeom>
          <a:solidFill>
            <a:schemeClr val="bg1">
              <a:lumMod val="95000"/>
            </a:schemeClr>
          </a:solidFill>
          <a:ln w="9525">
            <a:solidFill>
              <a:srgbClr val="000000"/>
            </a:solidFill>
            <a:miter lim="800000"/>
            <a:headEnd/>
            <a:tailEnd/>
          </a:ln>
        </p:spPr>
        <p:txBody>
          <a:bodyPr anchor="ctr"/>
          <a:lstStyle/>
          <a:p>
            <a:pPr algn="ctr">
              <a:defRPr/>
            </a:pPr>
            <a:r>
              <a:rPr lang="en-US" sz="1400" b="1" dirty="0">
                <a:solidFill>
                  <a:schemeClr val="bg1">
                    <a:lumMod val="50000"/>
                  </a:schemeClr>
                </a:solidFill>
                <a:cs typeface="Arial" pitchFamily="34" charset="0"/>
              </a:rPr>
              <a:t>Context rules</a:t>
            </a:r>
            <a:endParaRPr lang="en-US" sz="1400" dirty="0">
              <a:solidFill>
                <a:schemeClr val="bg1">
                  <a:lumMod val="50000"/>
                </a:schemeClr>
              </a:solidFill>
              <a:latin typeface="Arial" pitchFamily="34" charset="0"/>
              <a:cs typeface="Arial" pitchFamily="34" charset="0"/>
            </a:endParaRPr>
          </a:p>
        </p:txBody>
      </p:sp>
      <p:sp>
        <p:nvSpPr>
          <p:cNvPr id="2071" name="Rectangle 10"/>
          <p:cNvSpPr>
            <a:spLocks noChangeArrowheads="1"/>
          </p:cNvSpPr>
          <p:nvPr/>
        </p:nvSpPr>
        <p:spPr bwMode="auto">
          <a:xfrm>
            <a:off x="7848600" y="26295350"/>
            <a:ext cx="1600200" cy="374650"/>
          </a:xfrm>
          <a:prstGeom prst="rect">
            <a:avLst/>
          </a:prstGeom>
          <a:solidFill>
            <a:srgbClr val="EEF8F8"/>
          </a:solidFill>
          <a:ln w="9525">
            <a:solidFill>
              <a:srgbClr val="000000"/>
            </a:solidFill>
            <a:miter lim="800000"/>
            <a:headEnd/>
            <a:tailEnd/>
          </a:ln>
        </p:spPr>
        <p:txBody>
          <a:bodyPr anchor="ctr"/>
          <a:lstStyle/>
          <a:p>
            <a:pPr algn="ctr"/>
            <a:r>
              <a:rPr lang="en-US" sz="1400" b="1">
                <a:solidFill>
                  <a:srgbClr val="000000"/>
                </a:solidFill>
                <a:cs typeface="Arial" charset="0"/>
              </a:rPr>
              <a:t>Analyzer/lookup</a:t>
            </a:r>
            <a:endParaRPr lang="en-US" sz="1400">
              <a:latin typeface="Arial" charset="0"/>
              <a:cs typeface="Arial" charset="0"/>
            </a:endParaRPr>
          </a:p>
        </p:txBody>
      </p:sp>
      <p:sp>
        <p:nvSpPr>
          <p:cNvPr id="2072" name="Left Brace 105"/>
          <p:cNvSpPr>
            <a:spLocks/>
          </p:cNvSpPr>
          <p:nvPr/>
        </p:nvSpPr>
        <p:spPr bwMode="auto">
          <a:xfrm>
            <a:off x="7467600" y="27584400"/>
            <a:ext cx="304800" cy="685800"/>
          </a:xfrm>
          <a:prstGeom prst="leftBrace">
            <a:avLst>
              <a:gd name="adj1" fmla="val 8333"/>
              <a:gd name="adj2" fmla="val 50000"/>
            </a:avLst>
          </a:prstGeom>
          <a:solidFill>
            <a:srgbClr val="FFCC99">
              <a:alpha val="0"/>
            </a:srgbClr>
          </a:solidFill>
          <a:ln w="12700" algn="ctr">
            <a:solidFill>
              <a:srgbClr val="000000"/>
            </a:solidFill>
            <a:round/>
            <a:headEnd/>
            <a:tailEnd/>
          </a:ln>
        </p:spPr>
        <p:txBody>
          <a:bodyPr wrap="none" anchor="ctr"/>
          <a:lstStyle/>
          <a:p>
            <a:pPr algn="ctr" eaLnBrk="0" hangingPunct="0">
              <a:lnSpc>
                <a:spcPts val="2500"/>
              </a:lnSpc>
              <a:spcAft>
                <a:spcPts val="1000"/>
              </a:spcAft>
              <a:buClr>
                <a:srgbClr val="FDAA03"/>
              </a:buClr>
            </a:pPr>
            <a:endParaRPr lang="en-US" sz="1800" b="1">
              <a:latin typeface="Arial" charset="0"/>
            </a:endParaRPr>
          </a:p>
        </p:txBody>
      </p:sp>
      <p:sp>
        <p:nvSpPr>
          <p:cNvPr id="2073" name="Left Brace 106"/>
          <p:cNvSpPr>
            <a:spLocks/>
          </p:cNvSpPr>
          <p:nvPr/>
        </p:nvSpPr>
        <p:spPr bwMode="auto">
          <a:xfrm>
            <a:off x="7524750" y="25755600"/>
            <a:ext cx="228600" cy="1447800"/>
          </a:xfrm>
          <a:prstGeom prst="leftBrace">
            <a:avLst>
              <a:gd name="adj1" fmla="val 8327"/>
              <a:gd name="adj2" fmla="val 50000"/>
            </a:avLst>
          </a:prstGeom>
          <a:solidFill>
            <a:srgbClr val="FFCC99">
              <a:alpha val="0"/>
            </a:srgbClr>
          </a:solidFill>
          <a:ln w="12700" algn="ctr">
            <a:solidFill>
              <a:srgbClr val="000000"/>
            </a:solidFill>
            <a:round/>
            <a:headEnd/>
            <a:tailEnd/>
          </a:ln>
        </p:spPr>
        <p:txBody>
          <a:bodyPr wrap="none" anchor="ctr"/>
          <a:lstStyle/>
          <a:p>
            <a:pPr algn="ctr" eaLnBrk="0" hangingPunct="0">
              <a:lnSpc>
                <a:spcPts val="2500"/>
              </a:lnSpc>
              <a:spcAft>
                <a:spcPts val="1000"/>
              </a:spcAft>
              <a:buClr>
                <a:srgbClr val="FDAA03"/>
              </a:buClr>
            </a:pPr>
            <a:endParaRPr lang="en-US" sz="1800" b="1">
              <a:latin typeface="Arial" charset="0"/>
            </a:endParaRPr>
          </a:p>
        </p:txBody>
      </p:sp>
      <p:sp>
        <p:nvSpPr>
          <p:cNvPr id="2074" name="Rectangle 10"/>
          <p:cNvSpPr>
            <a:spLocks noChangeArrowheads="1"/>
          </p:cNvSpPr>
          <p:nvPr/>
        </p:nvSpPr>
        <p:spPr bwMode="auto">
          <a:xfrm>
            <a:off x="7848600" y="27724100"/>
            <a:ext cx="1600200" cy="393700"/>
          </a:xfrm>
          <a:prstGeom prst="rect">
            <a:avLst/>
          </a:prstGeom>
          <a:solidFill>
            <a:srgbClr val="EEF8F8"/>
          </a:solidFill>
          <a:ln w="9525">
            <a:solidFill>
              <a:srgbClr val="000000"/>
            </a:solidFill>
            <a:miter lim="800000"/>
            <a:headEnd/>
            <a:tailEnd/>
          </a:ln>
        </p:spPr>
        <p:txBody>
          <a:bodyPr anchor="ctr"/>
          <a:lstStyle/>
          <a:p>
            <a:pPr algn="ctr"/>
            <a:r>
              <a:rPr lang="en-US" sz="1400" b="1">
                <a:solidFill>
                  <a:srgbClr val="000000"/>
                </a:solidFill>
                <a:cs typeface="Arial" charset="0"/>
              </a:rPr>
              <a:t>MT system</a:t>
            </a:r>
            <a:endParaRPr lang="en-US" sz="1400">
              <a:latin typeface="Arial" charset="0"/>
              <a:cs typeface="Arial" charset="0"/>
            </a:endParaRPr>
          </a:p>
        </p:txBody>
      </p:sp>
      <p:sp>
        <p:nvSpPr>
          <p:cNvPr id="2075" name="Left Brace 108"/>
          <p:cNvSpPr>
            <a:spLocks/>
          </p:cNvSpPr>
          <p:nvPr/>
        </p:nvSpPr>
        <p:spPr bwMode="auto">
          <a:xfrm>
            <a:off x="7494588" y="24536400"/>
            <a:ext cx="304800" cy="1066800"/>
          </a:xfrm>
          <a:prstGeom prst="leftBrace">
            <a:avLst>
              <a:gd name="adj1" fmla="val 8329"/>
              <a:gd name="adj2" fmla="val 50000"/>
            </a:avLst>
          </a:prstGeom>
          <a:solidFill>
            <a:srgbClr val="FFCC99">
              <a:alpha val="0"/>
            </a:srgbClr>
          </a:solidFill>
          <a:ln w="12700" algn="ctr">
            <a:solidFill>
              <a:srgbClr val="000000"/>
            </a:solidFill>
            <a:round/>
            <a:headEnd/>
            <a:tailEnd/>
          </a:ln>
        </p:spPr>
        <p:txBody>
          <a:bodyPr wrap="none" anchor="ctr"/>
          <a:lstStyle/>
          <a:p>
            <a:pPr algn="ctr" eaLnBrk="0" hangingPunct="0">
              <a:lnSpc>
                <a:spcPts val="2500"/>
              </a:lnSpc>
              <a:spcAft>
                <a:spcPts val="1000"/>
              </a:spcAft>
              <a:buClr>
                <a:srgbClr val="FDAA03"/>
              </a:buClr>
            </a:pPr>
            <a:endParaRPr lang="en-US" sz="1800" b="1">
              <a:latin typeface="Arial" charset="0"/>
            </a:endParaRPr>
          </a:p>
        </p:txBody>
      </p:sp>
      <p:sp>
        <p:nvSpPr>
          <p:cNvPr id="130" name="Text Box 12"/>
          <p:cNvSpPr txBox="1">
            <a:spLocks noChangeArrowheads="1"/>
          </p:cNvSpPr>
          <p:nvPr/>
        </p:nvSpPr>
        <p:spPr bwMode="auto">
          <a:xfrm>
            <a:off x="26377900" y="7040563"/>
            <a:ext cx="10512425" cy="24239537"/>
          </a:xfrm>
          <a:prstGeom prst="rect">
            <a:avLst/>
          </a:prstGeom>
          <a:solidFill>
            <a:schemeClr val="bg1"/>
          </a:solidFill>
          <a:ln w="12700">
            <a:solidFill>
              <a:schemeClr val="hlink"/>
            </a:solidFill>
            <a:miter lim="800000"/>
            <a:headEnd/>
            <a:tailEnd/>
          </a:ln>
        </p:spPr>
        <p:txBody>
          <a:bodyPr lIns="914400" tIns="457200" rIns="914400" bIns="914400"/>
          <a:lstStyle/>
          <a:p>
            <a:pPr algn="just">
              <a:tabLst>
                <a:tab pos="500063" algn="l"/>
              </a:tabLst>
              <a:defRPr/>
            </a:pPr>
            <a:r>
              <a:rPr lang="en-US" sz="4400" b="1" dirty="0">
                <a:solidFill>
                  <a:srgbClr val="FF8000"/>
                </a:solidFill>
              </a:rPr>
              <a:t>Results</a:t>
            </a:r>
            <a:endParaRPr lang="en-US" sz="2400" b="1" dirty="0"/>
          </a:p>
          <a:p>
            <a:pPr>
              <a:buFont typeface="Arial" pitchFamily="34" charset="0"/>
              <a:buChar char="•"/>
              <a:defRPr/>
            </a:pPr>
            <a:r>
              <a:rPr lang="en-US" sz="2400" dirty="0">
                <a:latin typeface="+mn-lt"/>
              </a:rPr>
              <a:t>Preliminary Evaluation: </a:t>
            </a:r>
          </a:p>
          <a:p>
            <a:pPr lvl="1">
              <a:buFont typeface="Arial" pitchFamily="34" charset="0"/>
              <a:buChar char="•"/>
              <a:defRPr/>
            </a:pPr>
            <a:r>
              <a:rPr lang="en-US" sz="2400" dirty="0">
                <a:latin typeface="+mn-lt"/>
              </a:rPr>
              <a:t>89.8% accuracy in transliteration</a:t>
            </a:r>
          </a:p>
          <a:p>
            <a:pPr lvl="1">
              <a:buFont typeface="Arial" pitchFamily="34" charset="0"/>
              <a:buChar char="•"/>
              <a:defRPr/>
            </a:pPr>
            <a:r>
              <a:rPr lang="en-US" sz="2400" dirty="0">
                <a:latin typeface="+mn-lt"/>
              </a:rPr>
              <a:t>6.27 alternative spellings per token</a:t>
            </a:r>
          </a:p>
          <a:p>
            <a:pPr>
              <a:buFont typeface="Arial" pitchFamily="34" charset="0"/>
              <a:buChar char="•"/>
              <a:defRPr/>
            </a:pPr>
            <a:r>
              <a:rPr lang="en-US" sz="2400" dirty="0">
                <a:latin typeface="+mn-lt"/>
              </a:rPr>
              <a:t>Main issue is large ambiguity in mapping</a:t>
            </a:r>
          </a:p>
          <a:p>
            <a:pPr lvl="1">
              <a:buFont typeface="Arial" pitchFamily="34" charset="0"/>
              <a:buChar char="•"/>
              <a:defRPr/>
            </a:pPr>
            <a:r>
              <a:rPr lang="en-US" sz="2400" dirty="0">
                <a:latin typeface="+mn-lt"/>
                <a:sym typeface="Wingdings" pitchFamily="2" charset="2"/>
              </a:rPr>
              <a:t>Segments may represent several potential spellings in target script</a:t>
            </a:r>
          </a:p>
          <a:p>
            <a:pPr lvl="1">
              <a:buFont typeface="Arial" pitchFamily="34" charset="0"/>
              <a:buChar char="•"/>
              <a:defRPr/>
            </a:pPr>
            <a:r>
              <a:rPr lang="en-US" sz="2400" dirty="0">
                <a:latin typeface="+mn-lt"/>
                <a:sym typeface="Wingdings" pitchFamily="2" charset="2"/>
              </a:rPr>
              <a:t>Borrowed words (Russian, Uzbek) and distinct word-frequency patterns</a:t>
            </a:r>
          </a:p>
          <a:p>
            <a:pPr lvl="1">
              <a:buFont typeface="Arial" pitchFamily="34" charset="0"/>
              <a:buChar char="•"/>
              <a:defRPr/>
            </a:pPr>
            <a:r>
              <a:rPr lang="en-US" sz="2400" dirty="0">
                <a:latin typeface="+mn-lt"/>
              </a:rPr>
              <a:t>Distinct pronunciations of loans and proper names mainly</a:t>
            </a:r>
          </a:p>
          <a:p>
            <a:pPr lvl="1">
              <a:buFont typeface="Arial" pitchFamily="34" charset="0"/>
              <a:buChar char="•"/>
              <a:defRPr/>
            </a:pPr>
            <a:r>
              <a:rPr lang="en-US" sz="2400" dirty="0">
                <a:latin typeface="+mn-lt"/>
              </a:rPr>
              <a:t>Morpheme and compound boundaries not marked in source script</a:t>
            </a:r>
          </a:p>
          <a:p>
            <a:pPr marL="1385888" lvl="1" indent="-346075">
              <a:spcBef>
                <a:spcPct val="10000"/>
              </a:spcBef>
              <a:buFont typeface="Times New Roman" pitchFamily="18" charset="0"/>
              <a:buChar char="•"/>
              <a:tabLst>
                <a:tab pos="500063" algn="l"/>
              </a:tabLst>
              <a:defRPr/>
            </a:pPr>
            <a:endParaRPr lang="en-US" sz="2400" dirty="0"/>
          </a:p>
          <a:p>
            <a:pPr>
              <a:spcBef>
                <a:spcPct val="10000"/>
              </a:spcBef>
              <a:tabLst>
                <a:tab pos="500063" algn="l"/>
              </a:tabLst>
              <a:defRPr/>
            </a:pPr>
            <a:r>
              <a:rPr lang="en-US" sz="2400" dirty="0">
                <a:latin typeface="Times New Roman" pitchFamily="18" charset="0"/>
              </a:rPr>
              <a:t>	</a:t>
            </a:r>
          </a:p>
          <a:p>
            <a:pPr>
              <a:spcBef>
                <a:spcPct val="10000"/>
              </a:spcBef>
              <a:tabLst>
                <a:tab pos="500063" algn="l"/>
              </a:tabLst>
              <a:defRPr/>
            </a:pPr>
            <a:endParaRPr lang="en-US" sz="2400" dirty="0">
              <a:latin typeface="Times New Roman" pitchFamily="18" charset="0"/>
            </a:endParaRPr>
          </a:p>
        </p:txBody>
      </p:sp>
      <p:pic>
        <p:nvPicPr>
          <p:cNvPr id="2077" name="Picture 2"/>
          <p:cNvPicPr>
            <a:picLocks noChangeAspect="1" noChangeArrowheads="1"/>
          </p:cNvPicPr>
          <p:nvPr/>
        </p:nvPicPr>
        <p:blipFill>
          <a:blip r:embed="rId4"/>
          <a:srcRect/>
          <a:stretch>
            <a:fillRect/>
          </a:stretch>
        </p:blipFill>
        <p:spPr bwMode="auto">
          <a:xfrm>
            <a:off x="27786013" y="12180888"/>
            <a:ext cx="1933575" cy="1447800"/>
          </a:xfrm>
          <a:prstGeom prst="rect">
            <a:avLst/>
          </a:prstGeom>
          <a:noFill/>
          <a:ln w="9525">
            <a:noFill/>
            <a:miter lim="800000"/>
            <a:headEnd/>
            <a:tailEnd/>
          </a:ln>
        </p:spPr>
      </p:pic>
      <p:sp>
        <p:nvSpPr>
          <p:cNvPr id="2078" name="Rectangle 75"/>
          <p:cNvSpPr>
            <a:spLocks noChangeArrowheads="1"/>
          </p:cNvSpPr>
          <p:nvPr/>
        </p:nvSpPr>
        <p:spPr bwMode="auto">
          <a:xfrm>
            <a:off x="28306713" y="16113125"/>
            <a:ext cx="3886200" cy="954088"/>
          </a:xfrm>
          <a:prstGeom prst="rect">
            <a:avLst/>
          </a:prstGeom>
          <a:noFill/>
          <a:ln w="9525">
            <a:solidFill>
              <a:schemeClr val="tx1"/>
            </a:solidFill>
            <a:miter lim="800000"/>
            <a:headEnd/>
            <a:tailEnd/>
          </a:ln>
        </p:spPr>
        <p:txBody>
          <a:bodyPr>
            <a:spAutoFit/>
          </a:bodyPr>
          <a:lstStyle/>
          <a:p>
            <a:r>
              <a:rPr lang="en-US" sz="1400"/>
              <a:t>The idea of the establishment of the common television of Tajikistan, Iran, Afghanistan was proposed two years ago at the meeting of the presidents of the three countries.</a:t>
            </a:r>
          </a:p>
        </p:txBody>
      </p:sp>
      <p:sp>
        <p:nvSpPr>
          <p:cNvPr id="2079" name="Rectangle 76"/>
          <p:cNvSpPr>
            <a:spLocks noChangeArrowheads="1"/>
          </p:cNvSpPr>
          <p:nvPr/>
        </p:nvSpPr>
        <p:spPr bwMode="auto">
          <a:xfrm>
            <a:off x="29905325" y="12241213"/>
            <a:ext cx="2133600" cy="1384300"/>
          </a:xfrm>
          <a:prstGeom prst="rect">
            <a:avLst/>
          </a:prstGeom>
          <a:noFill/>
          <a:ln w="6350">
            <a:solidFill>
              <a:schemeClr val="tx1"/>
            </a:solidFill>
            <a:miter lim="800000"/>
            <a:headEnd/>
            <a:tailEnd/>
          </a:ln>
        </p:spPr>
        <p:txBody>
          <a:bodyPr>
            <a:spAutoFit/>
          </a:bodyPr>
          <a:lstStyle/>
          <a:p>
            <a:r>
              <a:rPr lang="ru-RU" sz="1400"/>
              <a:t>Идеяи таъсиси телевизюни муштарак ду соли кабл, дар дидори руасои чумхури се кишвар пешниход шуда буд</a:t>
            </a:r>
            <a:r>
              <a:rPr lang="en-US" sz="1400"/>
              <a:t>.</a:t>
            </a:r>
          </a:p>
        </p:txBody>
      </p:sp>
      <p:sp>
        <p:nvSpPr>
          <p:cNvPr id="2080" name="Rectangle 77"/>
          <p:cNvSpPr>
            <a:spLocks noChangeArrowheads="1"/>
          </p:cNvSpPr>
          <p:nvPr/>
        </p:nvSpPr>
        <p:spPr bwMode="auto">
          <a:xfrm>
            <a:off x="28365450" y="14397038"/>
            <a:ext cx="3733800" cy="739775"/>
          </a:xfrm>
          <a:prstGeom prst="rect">
            <a:avLst/>
          </a:prstGeom>
          <a:noFill/>
          <a:ln w="9525">
            <a:solidFill>
              <a:schemeClr val="tx1"/>
            </a:solidFill>
            <a:miter lim="800000"/>
            <a:headEnd/>
            <a:tailEnd/>
          </a:ln>
        </p:spPr>
        <p:txBody>
          <a:bodyPr>
            <a:spAutoFit/>
          </a:bodyPr>
          <a:lstStyle/>
          <a:p>
            <a:pPr algn="r"/>
            <a:r>
              <a:rPr lang="fa-IR" sz="1400"/>
              <a:t>ایده تاسیس تلویزیون مشترک تاجیکستان، ایران، افغانستان دو سال قبل در دیدار روسای جمهوری سه کشور پیشنهاد شده بود.</a:t>
            </a:r>
            <a:endParaRPr lang="en-US" sz="1400"/>
          </a:p>
        </p:txBody>
      </p:sp>
      <p:sp>
        <p:nvSpPr>
          <p:cNvPr id="79" name="Curved Left Arrow 78"/>
          <p:cNvSpPr/>
          <p:nvPr/>
        </p:nvSpPr>
        <p:spPr bwMode="auto">
          <a:xfrm>
            <a:off x="32251650" y="13415963"/>
            <a:ext cx="730250" cy="1217612"/>
          </a:xfrm>
          <a:prstGeom prst="curvedLeftArrow">
            <a:avLst/>
          </a:prstGeom>
          <a:solidFill>
            <a:schemeClr val="tx2">
              <a:lumMod val="20000"/>
              <a:lumOff val="80000"/>
              <a:alpha val="32000"/>
            </a:schemeClr>
          </a:solidFill>
          <a:ln w="12700" cap="flat" cmpd="sng" algn="ctr">
            <a:solidFill>
              <a:srgbClr val="000000"/>
            </a:solidFill>
            <a:prstDash val="solid"/>
            <a:round/>
            <a:headEnd type="none" w="med" len="med"/>
            <a:tailEnd type="none" w="med" len="med"/>
          </a:ln>
          <a:effectLst/>
        </p:spPr>
        <p:txBody>
          <a:bodyPr wrap="none" anchor="ctr"/>
          <a:lstStyle/>
          <a:p>
            <a:pPr algn="ctr" eaLnBrk="0" hangingPunct="0">
              <a:lnSpc>
                <a:spcPts val="2500"/>
              </a:lnSpc>
              <a:spcAft>
                <a:spcPts val="1000"/>
              </a:spcAft>
              <a:buClr>
                <a:srgbClr val="FDAA03"/>
              </a:buClr>
              <a:defRPr/>
            </a:pPr>
            <a:endParaRPr lang="en-US" sz="1800" b="1">
              <a:latin typeface="Arial" charset="0"/>
            </a:endParaRPr>
          </a:p>
        </p:txBody>
      </p:sp>
      <p:grpSp>
        <p:nvGrpSpPr>
          <p:cNvPr id="2082" name="Group 79"/>
          <p:cNvGrpSpPr>
            <a:grpSpLocks/>
          </p:cNvGrpSpPr>
          <p:nvPr/>
        </p:nvGrpSpPr>
        <p:grpSpPr bwMode="auto">
          <a:xfrm>
            <a:off x="33166050" y="13163550"/>
            <a:ext cx="3124200" cy="1439863"/>
            <a:chOff x="5943599" y="2209800"/>
            <a:chExt cx="3124201" cy="1438449"/>
          </a:xfrm>
        </p:grpSpPr>
        <p:sp>
          <p:nvSpPr>
            <p:cNvPr id="81" name="TextBox 80"/>
            <p:cNvSpPr txBox="1"/>
            <p:nvPr/>
          </p:nvSpPr>
          <p:spPr>
            <a:xfrm>
              <a:off x="5943599" y="2209800"/>
              <a:ext cx="3124201" cy="369525"/>
            </a:xfrm>
            <a:prstGeom prst="rect">
              <a:avLst/>
            </a:prstGeom>
            <a:solidFill>
              <a:schemeClr val="accent1">
                <a:alpha val="50000"/>
              </a:schemeClr>
            </a:solidFill>
            <a:ln>
              <a:solidFill>
                <a:schemeClr val="tx1"/>
              </a:solidFill>
            </a:ln>
          </p:spPr>
          <p:txBody>
            <a:bodyPr>
              <a:spAutoFit/>
            </a:bodyPr>
            <a:lstStyle/>
            <a:p>
              <a:pPr algn="ctr">
                <a:defRPr/>
              </a:pPr>
              <a:r>
                <a:rPr lang="en-US" sz="1800" b="1" dirty="0">
                  <a:solidFill>
                    <a:schemeClr val="tx2">
                      <a:lumMod val="60000"/>
                      <a:lumOff val="40000"/>
                    </a:schemeClr>
                  </a:solidFill>
                  <a:latin typeface="+mn-lt"/>
                </a:rPr>
                <a:t>Mapper FST</a:t>
              </a:r>
              <a:endParaRPr lang="en-US" sz="1800" b="1" dirty="0">
                <a:solidFill>
                  <a:srgbClr val="0070C0"/>
                </a:solidFill>
                <a:latin typeface="+mn-lt"/>
              </a:endParaRPr>
            </a:p>
          </p:txBody>
        </p:sp>
        <p:sp>
          <p:nvSpPr>
            <p:cNvPr id="86" name="TextBox 85"/>
            <p:cNvSpPr txBox="1"/>
            <p:nvPr/>
          </p:nvSpPr>
          <p:spPr>
            <a:xfrm>
              <a:off x="5943599" y="2603113"/>
              <a:ext cx="3124201" cy="367938"/>
            </a:xfrm>
            <a:prstGeom prst="rect">
              <a:avLst/>
            </a:prstGeom>
            <a:solidFill>
              <a:schemeClr val="accent1">
                <a:alpha val="50000"/>
              </a:schemeClr>
            </a:solidFill>
            <a:ln>
              <a:solidFill>
                <a:schemeClr val="tx1"/>
              </a:solidFill>
            </a:ln>
          </p:spPr>
          <p:txBody>
            <a:bodyPr>
              <a:spAutoFit/>
            </a:bodyPr>
            <a:lstStyle/>
            <a:p>
              <a:pPr algn="ctr">
                <a:defRPr/>
              </a:pPr>
              <a:r>
                <a:rPr lang="en-US" sz="1800" b="1" dirty="0">
                  <a:solidFill>
                    <a:schemeClr val="tx2">
                      <a:lumMod val="60000"/>
                      <a:lumOff val="40000"/>
                    </a:schemeClr>
                  </a:solidFill>
                  <a:latin typeface="+mn-lt"/>
                </a:rPr>
                <a:t>Context rules</a:t>
              </a:r>
              <a:endParaRPr lang="en-US" sz="1800" b="1" dirty="0">
                <a:solidFill>
                  <a:srgbClr val="0070C0"/>
                </a:solidFill>
                <a:latin typeface="+mn-lt"/>
              </a:endParaRPr>
            </a:p>
          </p:txBody>
        </p:sp>
        <p:sp>
          <p:nvSpPr>
            <p:cNvPr id="87" name="TextBox 86"/>
            <p:cNvSpPr txBox="1"/>
            <p:nvPr/>
          </p:nvSpPr>
          <p:spPr>
            <a:xfrm>
              <a:off x="5943599" y="3001185"/>
              <a:ext cx="3124201" cy="647064"/>
            </a:xfrm>
            <a:prstGeom prst="rect">
              <a:avLst/>
            </a:prstGeom>
            <a:solidFill>
              <a:schemeClr val="accent3">
                <a:lumMod val="95000"/>
                <a:alpha val="50000"/>
              </a:schemeClr>
            </a:solidFill>
            <a:ln>
              <a:solidFill>
                <a:schemeClr val="tx1"/>
              </a:solidFill>
            </a:ln>
          </p:spPr>
          <p:txBody>
            <a:bodyPr>
              <a:spAutoFit/>
            </a:bodyPr>
            <a:lstStyle/>
            <a:p>
              <a:pPr algn="ctr">
                <a:defRPr/>
              </a:pPr>
              <a:r>
                <a:rPr lang="en-US" sz="1800" b="1" dirty="0">
                  <a:solidFill>
                    <a:schemeClr val="tx2">
                      <a:lumMod val="60000"/>
                      <a:lumOff val="40000"/>
                    </a:schemeClr>
                  </a:solidFill>
                  <a:latin typeface="+mn-lt"/>
                </a:rPr>
                <a:t>Morph. Analyzer &amp;  Lexicon lookup</a:t>
              </a:r>
              <a:endParaRPr lang="en-US" sz="1800" b="1" dirty="0">
                <a:solidFill>
                  <a:srgbClr val="0070C0"/>
                </a:solidFill>
                <a:latin typeface="+mn-lt"/>
              </a:endParaRPr>
            </a:p>
          </p:txBody>
        </p:sp>
      </p:grpSp>
      <p:sp>
        <p:nvSpPr>
          <p:cNvPr id="146" name="Rectangle 145"/>
          <p:cNvSpPr/>
          <p:nvPr/>
        </p:nvSpPr>
        <p:spPr bwMode="auto">
          <a:xfrm>
            <a:off x="29214763" y="19710400"/>
            <a:ext cx="6096000" cy="2133600"/>
          </a:xfrm>
          <a:prstGeom prst="rect">
            <a:avLst/>
          </a:prstGeom>
          <a:solidFill>
            <a:schemeClr val="bg1"/>
          </a:solidFill>
          <a:ln w="12700" cap="flat" cmpd="sng" algn="ctr">
            <a:solidFill>
              <a:schemeClr val="tx2">
                <a:lumMod val="60000"/>
                <a:lumOff val="40000"/>
              </a:schemeClr>
            </a:solidFill>
            <a:prstDash val="solid"/>
            <a:round/>
            <a:headEnd type="none" w="med" len="med"/>
            <a:tailEnd type="none" w="med" len="med"/>
          </a:ln>
          <a:effectLst/>
        </p:spPr>
        <p:txBody>
          <a:bodyPr wrap="none" anchor="ctr"/>
          <a:lstStyle/>
          <a:p>
            <a:pPr algn="ctr" eaLnBrk="0" hangingPunct="0">
              <a:lnSpc>
                <a:spcPts val="2500"/>
              </a:lnSpc>
              <a:spcAft>
                <a:spcPts val="1000"/>
              </a:spcAft>
              <a:buClr>
                <a:srgbClr val="FDAA03"/>
              </a:buClr>
              <a:defRPr/>
            </a:pPr>
            <a:endParaRPr lang="en-US" sz="1800" b="1" dirty="0">
              <a:latin typeface="Arial" charset="0"/>
            </a:endParaRPr>
          </a:p>
        </p:txBody>
      </p:sp>
      <p:sp>
        <p:nvSpPr>
          <p:cNvPr id="147" name="TextBox 146"/>
          <p:cNvSpPr txBox="1"/>
          <p:nvPr/>
        </p:nvSpPr>
        <p:spPr>
          <a:xfrm>
            <a:off x="29184600" y="18507075"/>
            <a:ext cx="6172200" cy="584200"/>
          </a:xfrm>
          <a:prstGeom prst="rect">
            <a:avLst/>
          </a:prstGeom>
          <a:noFill/>
          <a:ln>
            <a:solidFill>
              <a:schemeClr val="tx2">
                <a:lumMod val="60000"/>
                <a:lumOff val="40000"/>
              </a:schemeClr>
            </a:solidFill>
          </a:ln>
        </p:spPr>
        <p:txBody>
          <a:bodyPr>
            <a:spAutoFit/>
          </a:bodyPr>
          <a:lstStyle/>
          <a:p>
            <a:pPr algn="ctr">
              <a:defRPr/>
            </a:pPr>
            <a:r>
              <a:rPr lang="ru-RU" dirty="0"/>
              <a:t>Буш ба меҳмонии Путин меояд</a:t>
            </a:r>
            <a:endParaRPr lang="en-US" dirty="0"/>
          </a:p>
        </p:txBody>
      </p:sp>
      <p:sp>
        <p:nvSpPr>
          <p:cNvPr id="148" name="Down Arrow 147"/>
          <p:cNvSpPr/>
          <p:nvPr/>
        </p:nvSpPr>
        <p:spPr bwMode="auto">
          <a:xfrm>
            <a:off x="31702375" y="19100800"/>
            <a:ext cx="484188" cy="609600"/>
          </a:xfrm>
          <a:prstGeom prst="downArrow">
            <a:avLst/>
          </a:prstGeom>
          <a:solidFill>
            <a:schemeClr val="tx2">
              <a:lumMod val="40000"/>
              <a:lumOff val="60000"/>
            </a:schemeClr>
          </a:solidFill>
          <a:ln w="12700" cap="flat" cmpd="sng" algn="ctr">
            <a:solidFill>
              <a:srgbClr val="000000"/>
            </a:solidFill>
            <a:prstDash val="solid"/>
            <a:round/>
            <a:headEnd type="none" w="med" len="med"/>
            <a:tailEnd type="none" w="med" len="med"/>
          </a:ln>
          <a:effectLst/>
        </p:spPr>
        <p:txBody>
          <a:bodyPr wrap="none" anchor="ctr"/>
          <a:lstStyle/>
          <a:p>
            <a:pPr algn="ctr" eaLnBrk="0" hangingPunct="0">
              <a:lnSpc>
                <a:spcPts val="2500"/>
              </a:lnSpc>
              <a:spcAft>
                <a:spcPts val="1000"/>
              </a:spcAft>
              <a:buClr>
                <a:srgbClr val="FDAA03"/>
              </a:buClr>
              <a:defRPr/>
            </a:pPr>
            <a:endParaRPr lang="en-US" sz="1800" b="1">
              <a:latin typeface="Arial" charset="0"/>
            </a:endParaRPr>
          </a:p>
        </p:txBody>
      </p:sp>
      <p:sp>
        <p:nvSpPr>
          <p:cNvPr id="149" name="Down Arrow 148"/>
          <p:cNvSpPr/>
          <p:nvPr/>
        </p:nvSpPr>
        <p:spPr bwMode="auto">
          <a:xfrm>
            <a:off x="31702375" y="21844000"/>
            <a:ext cx="484188" cy="609600"/>
          </a:xfrm>
          <a:prstGeom prst="downArrow">
            <a:avLst/>
          </a:prstGeom>
          <a:solidFill>
            <a:schemeClr val="tx2">
              <a:lumMod val="40000"/>
              <a:lumOff val="60000"/>
            </a:schemeClr>
          </a:solidFill>
          <a:ln w="12700" cap="flat" cmpd="sng" algn="ctr">
            <a:solidFill>
              <a:srgbClr val="000000"/>
            </a:solidFill>
            <a:prstDash val="solid"/>
            <a:round/>
            <a:headEnd type="none" w="med" len="med"/>
            <a:tailEnd type="none" w="med" len="med"/>
          </a:ln>
          <a:effectLst/>
        </p:spPr>
        <p:txBody>
          <a:bodyPr wrap="none" anchor="ctr"/>
          <a:lstStyle/>
          <a:p>
            <a:pPr algn="ctr" eaLnBrk="0" hangingPunct="0">
              <a:lnSpc>
                <a:spcPts val="2500"/>
              </a:lnSpc>
              <a:spcAft>
                <a:spcPts val="1000"/>
              </a:spcAft>
              <a:buClr>
                <a:srgbClr val="FDAA03"/>
              </a:buClr>
              <a:defRPr/>
            </a:pPr>
            <a:endParaRPr lang="en-US" sz="1800" b="1">
              <a:latin typeface="Arial" charset="0"/>
            </a:endParaRPr>
          </a:p>
        </p:txBody>
      </p:sp>
      <p:grpSp>
        <p:nvGrpSpPr>
          <p:cNvPr id="2087" name="Group 75"/>
          <p:cNvGrpSpPr>
            <a:grpSpLocks/>
          </p:cNvGrpSpPr>
          <p:nvPr/>
        </p:nvGrpSpPr>
        <p:grpSpPr bwMode="auto">
          <a:xfrm>
            <a:off x="29641800" y="19710400"/>
            <a:ext cx="5410200" cy="2062163"/>
            <a:chOff x="2286000" y="2590800"/>
            <a:chExt cx="5410200" cy="2062103"/>
          </a:xfrm>
        </p:grpSpPr>
        <p:sp>
          <p:nvSpPr>
            <p:cNvPr id="2178" name="TextBox 76"/>
            <p:cNvSpPr txBox="1">
              <a:spLocks noChangeArrowheads="1"/>
            </p:cNvSpPr>
            <p:nvPr/>
          </p:nvSpPr>
          <p:spPr bwMode="auto">
            <a:xfrm>
              <a:off x="2286000" y="2590800"/>
              <a:ext cx="685800" cy="584775"/>
            </a:xfrm>
            <a:prstGeom prst="rect">
              <a:avLst/>
            </a:prstGeom>
            <a:noFill/>
            <a:ln w="9525">
              <a:noFill/>
              <a:miter lim="800000"/>
              <a:headEnd/>
              <a:tailEnd/>
            </a:ln>
          </p:spPr>
          <p:txBody>
            <a:bodyPr>
              <a:spAutoFit/>
            </a:bodyPr>
            <a:lstStyle/>
            <a:p>
              <a:pPr algn="ctr"/>
              <a:r>
                <a:rPr lang="en-US" sz="1600"/>
                <a:t> </a:t>
              </a:r>
              <a:r>
                <a:rPr lang="ar-SA" sz="1600"/>
                <a:t>بُش</a:t>
              </a:r>
              <a:endParaRPr lang="en-US" sz="1600"/>
            </a:p>
            <a:p>
              <a:pPr algn="ctr"/>
              <a:r>
                <a:rPr lang="ar-SA" sz="1600">
                  <a:solidFill>
                    <a:srgbClr val="FF0000"/>
                  </a:solidFill>
                </a:rPr>
                <a:t>بوش</a:t>
              </a:r>
              <a:endParaRPr lang="en-US" sz="1600">
                <a:solidFill>
                  <a:srgbClr val="FF0000"/>
                </a:solidFill>
              </a:endParaRPr>
            </a:p>
          </p:txBody>
        </p:sp>
        <p:sp>
          <p:nvSpPr>
            <p:cNvPr id="2179" name="TextBox 77"/>
            <p:cNvSpPr txBox="1">
              <a:spLocks noChangeArrowheads="1"/>
            </p:cNvSpPr>
            <p:nvPr/>
          </p:nvSpPr>
          <p:spPr bwMode="auto">
            <a:xfrm>
              <a:off x="3124200" y="2590800"/>
              <a:ext cx="685800" cy="338554"/>
            </a:xfrm>
            <a:prstGeom prst="rect">
              <a:avLst/>
            </a:prstGeom>
            <a:noFill/>
            <a:ln w="9525">
              <a:noFill/>
              <a:miter lim="800000"/>
              <a:headEnd/>
              <a:tailEnd/>
            </a:ln>
          </p:spPr>
          <p:txBody>
            <a:bodyPr>
              <a:spAutoFit/>
            </a:bodyPr>
            <a:lstStyle/>
            <a:p>
              <a:pPr algn="ctr"/>
              <a:r>
                <a:rPr lang="ar-SA" sz="1600">
                  <a:solidFill>
                    <a:srgbClr val="FF0000"/>
                  </a:solidFill>
                </a:rPr>
                <a:t>به‌</a:t>
              </a:r>
              <a:endParaRPr lang="en-US" sz="1600">
                <a:solidFill>
                  <a:srgbClr val="FF0000"/>
                </a:solidFill>
              </a:endParaRPr>
            </a:p>
          </p:txBody>
        </p:sp>
        <p:sp>
          <p:nvSpPr>
            <p:cNvPr id="2180" name="TextBox 78"/>
            <p:cNvSpPr txBox="1">
              <a:spLocks noChangeArrowheads="1"/>
            </p:cNvSpPr>
            <p:nvPr/>
          </p:nvSpPr>
          <p:spPr bwMode="auto">
            <a:xfrm>
              <a:off x="3962400" y="2590800"/>
              <a:ext cx="1295400" cy="1815882"/>
            </a:xfrm>
            <a:prstGeom prst="rect">
              <a:avLst/>
            </a:prstGeom>
            <a:noFill/>
            <a:ln w="9525">
              <a:noFill/>
              <a:miter lim="800000"/>
              <a:headEnd/>
              <a:tailEnd/>
            </a:ln>
          </p:spPr>
          <p:txBody>
            <a:bodyPr>
              <a:spAutoFit/>
            </a:bodyPr>
            <a:lstStyle/>
            <a:p>
              <a:pPr algn="ctr"/>
              <a:r>
                <a:rPr lang="ar-SA" sz="1600"/>
                <a:t>می‌همانیی</a:t>
              </a:r>
              <a:endParaRPr lang="en-US" sz="1600"/>
            </a:p>
            <a:p>
              <a:pPr algn="ctr"/>
              <a:r>
                <a:rPr lang="ar-SA" sz="1600"/>
                <a:t>میحمانیِ</a:t>
              </a:r>
              <a:endParaRPr lang="en-US" sz="1600"/>
            </a:p>
            <a:p>
              <a:pPr algn="ctr"/>
              <a:r>
                <a:rPr lang="ar-SA" sz="1600"/>
                <a:t>میهمانیِ</a:t>
              </a:r>
              <a:endParaRPr lang="en-US" sz="1600"/>
            </a:p>
            <a:p>
              <a:pPr algn="ctr"/>
              <a:r>
                <a:rPr lang="ar-SA" sz="1600"/>
                <a:t>می‌حمانیِ</a:t>
              </a:r>
              <a:endParaRPr lang="en-US" sz="1600"/>
            </a:p>
            <a:p>
              <a:pPr algn="ctr"/>
              <a:r>
                <a:rPr lang="ar-SA" sz="1600"/>
                <a:t>می‌همانیِ</a:t>
              </a:r>
              <a:endParaRPr lang="en-US" sz="1600"/>
            </a:p>
            <a:p>
              <a:pPr algn="ctr"/>
              <a:r>
                <a:rPr lang="ar-SA" sz="1600"/>
                <a:t>مِحمانیِ</a:t>
              </a:r>
              <a:endParaRPr lang="en-US" sz="1600"/>
            </a:p>
            <a:p>
              <a:pPr algn="ctr"/>
              <a:r>
                <a:rPr lang="ar-SA" sz="1600">
                  <a:solidFill>
                    <a:srgbClr val="FF0000"/>
                  </a:solidFill>
                </a:rPr>
                <a:t>مِهمانیِ</a:t>
              </a:r>
              <a:endParaRPr lang="en-US" sz="1600">
                <a:solidFill>
                  <a:srgbClr val="FF0000"/>
                </a:solidFill>
              </a:endParaRPr>
            </a:p>
          </p:txBody>
        </p:sp>
        <p:sp>
          <p:nvSpPr>
            <p:cNvPr id="2181" name="TextBox 79"/>
            <p:cNvSpPr txBox="1">
              <a:spLocks noChangeArrowheads="1"/>
            </p:cNvSpPr>
            <p:nvPr/>
          </p:nvSpPr>
          <p:spPr bwMode="auto">
            <a:xfrm>
              <a:off x="6629400" y="2590800"/>
              <a:ext cx="1066800" cy="1077218"/>
            </a:xfrm>
            <a:prstGeom prst="rect">
              <a:avLst/>
            </a:prstGeom>
            <a:noFill/>
            <a:ln w="9525">
              <a:noFill/>
              <a:miter lim="800000"/>
              <a:headEnd/>
              <a:tailEnd/>
            </a:ln>
          </p:spPr>
          <p:txBody>
            <a:bodyPr>
              <a:spAutoFit/>
            </a:bodyPr>
            <a:lstStyle/>
            <a:p>
              <a:pPr algn="ctr"/>
              <a:r>
                <a:rPr lang="en-US" sz="1600"/>
                <a:t> </a:t>
              </a:r>
              <a:r>
                <a:rPr lang="ar-SA" sz="1600"/>
                <a:t>میایَد</a:t>
              </a:r>
              <a:endParaRPr lang="en-US" sz="1600"/>
            </a:p>
            <a:p>
              <a:pPr algn="ctr"/>
              <a:r>
                <a:rPr lang="ar-SA" sz="1600"/>
                <a:t>می‌ایَد</a:t>
              </a:r>
              <a:endParaRPr lang="en-US" sz="1600"/>
            </a:p>
            <a:p>
              <a:pPr algn="ctr"/>
              <a:r>
                <a:rPr lang="ar-SA" sz="1600"/>
                <a:t>مِایَد</a:t>
              </a:r>
              <a:endParaRPr lang="en-US" sz="1600"/>
            </a:p>
            <a:p>
              <a:pPr algn="ctr"/>
              <a:r>
                <a:rPr lang="ar-SA" sz="1600">
                  <a:solidFill>
                    <a:srgbClr val="FF0000"/>
                  </a:solidFill>
                </a:rPr>
                <a:t>می‌</a:t>
              </a:r>
              <a:r>
                <a:rPr lang="fa-IR" sz="1600">
                  <a:solidFill>
                    <a:srgbClr val="FF0000"/>
                  </a:solidFill>
                </a:rPr>
                <a:t>آی</a:t>
              </a:r>
              <a:r>
                <a:rPr lang="ar-SA" sz="1600">
                  <a:solidFill>
                    <a:srgbClr val="FF0000"/>
                  </a:solidFill>
                </a:rPr>
                <a:t>َد</a:t>
              </a:r>
              <a:endParaRPr lang="en-US" sz="1600">
                <a:solidFill>
                  <a:srgbClr val="FF0000"/>
                </a:solidFill>
              </a:endParaRPr>
            </a:p>
          </p:txBody>
        </p:sp>
        <p:sp>
          <p:nvSpPr>
            <p:cNvPr id="2182" name="TextBox 80"/>
            <p:cNvSpPr txBox="1">
              <a:spLocks noChangeArrowheads="1"/>
            </p:cNvSpPr>
            <p:nvPr/>
          </p:nvSpPr>
          <p:spPr bwMode="auto">
            <a:xfrm>
              <a:off x="5486400" y="2590800"/>
              <a:ext cx="990600" cy="2062103"/>
            </a:xfrm>
            <a:prstGeom prst="rect">
              <a:avLst/>
            </a:prstGeom>
            <a:noFill/>
            <a:ln w="9525">
              <a:noFill/>
              <a:miter lim="800000"/>
              <a:headEnd/>
              <a:tailEnd/>
            </a:ln>
          </p:spPr>
          <p:txBody>
            <a:bodyPr>
              <a:spAutoFit/>
            </a:bodyPr>
            <a:lstStyle/>
            <a:p>
              <a:pPr algn="ctr"/>
              <a:r>
                <a:rPr lang="ar-SA" sz="1600"/>
                <a:t>پُطین</a:t>
              </a:r>
              <a:endParaRPr lang="en-US" sz="1600"/>
            </a:p>
            <a:p>
              <a:pPr algn="ctr"/>
              <a:r>
                <a:rPr lang="ar-SA" sz="1600"/>
                <a:t>پُطِن</a:t>
              </a:r>
              <a:endParaRPr lang="en-US" sz="1600"/>
            </a:p>
            <a:p>
              <a:pPr algn="ctr"/>
              <a:r>
                <a:rPr lang="ar-SA" sz="1600"/>
                <a:t>پُتین</a:t>
              </a:r>
              <a:endParaRPr lang="en-US" sz="1600"/>
            </a:p>
            <a:p>
              <a:pPr algn="ctr"/>
              <a:r>
                <a:rPr lang="ar-SA" sz="1600"/>
                <a:t>پُتِن</a:t>
              </a:r>
              <a:endParaRPr lang="en-US" sz="1600"/>
            </a:p>
            <a:p>
              <a:pPr algn="ctr"/>
              <a:r>
                <a:rPr lang="ar-SA" sz="1600"/>
                <a:t>پوطین</a:t>
              </a:r>
              <a:endParaRPr lang="en-US" sz="1600"/>
            </a:p>
            <a:p>
              <a:pPr algn="ctr"/>
              <a:r>
                <a:rPr lang="ar-SA" sz="1600"/>
                <a:t>پوطِن</a:t>
              </a:r>
              <a:endParaRPr lang="en-US" sz="1600"/>
            </a:p>
            <a:p>
              <a:pPr algn="ctr"/>
              <a:r>
                <a:rPr lang="ar-SA" sz="1600">
                  <a:solidFill>
                    <a:srgbClr val="FF0000"/>
                  </a:solidFill>
                </a:rPr>
                <a:t>پوتین</a:t>
              </a:r>
              <a:endParaRPr lang="en-US" sz="1600">
                <a:solidFill>
                  <a:srgbClr val="FF0000"/>
                </a:solidFill>
              </a:endParaRPr>
            </a:p>
            <a:p>
              <a:pPr algn="ctr"/>
              <a:r>
                <a:rPr lang="ar-SA" sz="1600"/>
                <a:t>پوتِن</a:t>
              </a:r>
              <a:endParaRPr lang="en-US" sz="1600"/>
            </a:p>
          </p:txBody>
        </p:sp>
      </p:grpSp>
      <p:sp>
        <p:nvSpPr>
          <p:cNvPr id="156" name="TextBox 155"/>
          <p:cNvSpPr txBox="1"/>
          <p:nvPr/>
        </p:nvSpPr>
        <p:spPr>
          <a:xfrm>
            <a:off x="27538363" y="19710400"/>
            <a:ext cx="1447800" cy="369888"/>
          </a:xfrm>
          <a:prstGeom prst="rect">
            <a:avLst/>
          </a:prstGeom>
          <a:solidFill>
            <a:schemeClr val="tx2">
              <a:lumMod val="20000"/>
              <a:lumOff val="80000"/>
            </a:schemeClr>
          </a:solidFill>
        </p:spPr>
        <p:txBody>
          <a:bodyPr>
            <a:spAutoFit/>
          </a:bodyPr>
          <a:lstStyle/>
          <a:p>
            <a:pPr>
              <a:defRPr/>
            </a:pPr>
            <a:r>
              <a:rPr lang="en-US" sz="1800" b="1" dirty="0"/>
              <a:t>FST output</a:t>
            </a:r>
            <a:endParaRPr lang="en-US" sz="2000" b="1" dirty="0"/>
          </a:p>
        </p:txBody>
      </p:sp>
      <p:sp>
        <p:nvSpPr>
          <p:cNvPr id="157" name="TextBox 156"/>
          <p:cNvSpPr txBox="1"/>
          <p:nvPr/>
        </p:nvSpPr>
        <p:spPr>
          <a:xfrm>
            <a:off x="27584400" y="18567400"/>
            <a:ext cx="1447800" cy="369888"/>
          </a:xfrm>
          <a:prstGeom prst="rect">
            <a:avLst/>
          </a:prstGeom>
          <a:solidFill>
            <a:schemeClr val="tx2">
              <a:lumMod val="20000"/>
              <a:lumOff val="80000"/>
            </a:schemeClr>
          </a:solidFill>
        </p:spPr>
        <p:txBody>
          <a:bodyPr>
            <a:spAutoFit/>
          </a:bodyPr>
          <a:lstStyle/>
          <a:p>
            <a:pPr algn="ctr">
              <a:defRPr/>
            </a:pPr>
            <a:r>
              <a:rPr lang="en-US" sz="1800" b="1" dirty="0"/>
              <a:t>Tajik Input</a:t>
            </a:r>
            <a:endParaRPr lang="en-US" b="1" dirty="0"/>
          </a:p>
        </p:txBody>
      </p:sp>
      <p:sp>
        <p:nvSpPr>
          <p:cNvPr id="158" name="TextBox 157"/>
          <p:cNvSpPr txBox="1"/>
          <p:nvPr/>
        </p:nvSpPr>
        <p:spPr>
          <a:xfrm>
            <a:off x="29138563" y="22480588"/>
            <a:ext cx="6172200" cy="582612"/>
          </a:xfrm>
          <a:prstGeom prst="rect">
            <a:avLst/>
          </a:prstGeom>
          <a:noFill/>
          <a:ln>
            <a:solidFill>
              <a:schemeClr val="tx2">
                <a:lumMod val="60000"/>
                <a:lumOff val="40000"/>
              </a:schemeClr>
            </a:solidFill>
          </a:ln>
        </p:spPr>
        <p:txBody>
          <a:bodyPr>
            <a:spAutoFit/>
          </a:bodyPr>
          <a:lstStyle/>
          <a:p>
            <a:pPr algn="ctr">
              <a:defRPr/>
            </a:pPr>
            <a:r>
              <a:rPr lang="en-US" dirty="0"/>
              <a:t>Bush comes to a party Putin</a:t>
            </a:r>
          </a:p>
        </p:txBody>
      </p:sp>
      <p:sp>
        <p:nvSpPr>
          <p:cNvPr id="159" name="TextBox 158"/>
          <p:cNvSpPr txBox="1"/>
          <p:nvPr/>
        </p:nvSpPr>
        <p:spPr>
          <a:xfrm>
            <a:off x="27538363" y="22525038"/>
            <a:ext cx="1447800" cy="369887"/>
          </a:xfrm>
          <a:prstGeom prst="rect">
            <a:avLst/>
          </a:prstGeom>
          <a:solidFill>
            <a:schemeClr val="tx2">
              <a:lumMod val="20000"/>
              <a:lumOff val="80000"/>
            </a:schemeClr>
          </a:solidFill>
        </p:spPr>
        <p:txBody>
          <a:bodyPr>
            <a:spAutoFit/>
          </a:bodyPr>
          <a:lstStyle/>
          <a:p>
            <a:pPr algn="ctr">
              <a:defRPr/>
            </a:pPr>
            <a:r>
              <a:rPr lang="en-US" sz="1800" b="1" dirty="0"/>
              <a:t>MT output</a:t>
            </a:r>
            <a:endParaRPr lang="en-US" b="1" dirty="0"/>
          </a:p>
        </p:txBody>
      </p:sp>
      <p:sp>
        <p:nvSpPr>
          <p:cNvPr id="2092" name="Rectangle 171"/>
          <p:cNvSpPr>
            <a:spLocks noChangeArrowheads="1"/>
          </p:cNvSpPr>
          <p:nvPr/>
        </p:nvSpPr>
        <p:spPr bwMode="auto">
          <a:xfrm>
            <a:off x="27752675" y="28790900"/>
            <a:ext cx="7924800" cy="1385888"/>
          </a:xfrm>
          <a:prstGeom prst="rect">
            <a:avLst/>
          </a:prstGeom>
          <a:noFill/>
          <a:ln w="9525">
            <a:solidFill>
              <a:schemeClr val="tx1"/>
            </a:solidFill>
            <a:miter lim="800000"/>
            <a:headEnd/>
            <a:tailEnd/>
          </a:ln>
        </p:spPr>
        <p:txBody>
          <a:bodyPr>
            <a:spAutoFit/>
          </a:bodyPr>
          <a:lstStyle/>
          <a:p>
            <a:r>
              <a:rPr lang="my-MM" sz="1400"/>
              <a:t>R</a:t>
            </a:r>
            <a:r>
              <a:rPr lang="en-US" sz="1400"/>
              <a:t>ussi</a:t>
            </a:r>
            <a:r>
              <a:rPr lang="my-MM" sz="1400"/>
              <a:t>an </a:t>
            </a:r>
            <a:r>
              <a:rPr lang="ar-SA" sz="1400"/>
              <a:t>e</a:t>
            </a:r>
            <a:r>
              <a:rPr lang="en-US" sz="1400"/>
              <a:t>xpert adds, Moscow and Beijing well understood, that full membership in this organization can cause serious discrepancy between the countries permanent members of the United Nations Russia and China on one hand and the US and British and French on the other hand. Other experts also say that if Iran's delegation in intermittent meeting of the Shanghai Cooperation Organization in the City Monday as its membership to sazmanra [</a:t>
            </a:r>
            <a:r>
              <a:rPr lang="ar-SA" sz="1400"/>
              <a:t>سازمانرا</a:t>
            </a:r>
            <a:r>
              <a:rPr lang="en-US" sz="1400"/>
              <a:t>], Russia and China in unpleasant situation. They must answer to this official. </a:t>
            </a:r>
          </a:p>
        </p:txBody>
      </p:sp>
      <p:sp>
        <p:nvSpPr>
          <p:cNvPr id="2093" name="Rectangle 172"/>
          <p:cNvSpPr>
            <a:spLocks noChangeArrowheads="1"/>
          </p:cNvSpPr>
          <p:nvPr/>
        </p:nvSpPr>
        <p:spPr bwMode="auto">
          <a:xfrm>
            <a:off x="27752675" y="27165300"/>
            <a:ext cx="7924800" cy="1168400"/>
          </a:xfrm>
          <a:prstGeom prst="rect">
            <a:avLst/>
          </a:prstGeom>
          <a:noFill/>
          <a:ln w="9525">
            <a:solidFill>
              <a:schemeClr val="tx1"/>
            </a:solidFill>
            <a:miter lim="800000"/>
            <a:headEnd/>
            <a:tailEnd/>
          </a:ln>
        </p:spPr>
        <p:txBody>
          <a:bodyPr>
            <a:spAutoFit/>
          </a:bodyPr>
          <a:lstStyle/>
          <a:p>
            <a:pPr algn="r"/>
            <a:r>
              <a:rPr lang="ar-SA" sz="1400"/>
              <a:t>کارشناس روس می‌افزاید ، مسکو و پکن خوب درک میکنند ، که‌ عضویت کامل ایران در این سازمان می‌تواند باعث اختلاف جدی میان کشورهای عضو دایمی سازمان ملل متحد روسیه و چین از یک سو و امریکا ‌و بریتانیا ‌و فرانسه‌ </a:t>
            </a:r>
            <a:r>
              <a:rPr lang="en-US" sz="1400">
                <a:latin typeface="Tahoma" pitchFamily="34" charset="0"/>
                <a:cs typeface="Tahoma" pitchFamily="34" charset="0"/>
              </a:rPr>
              <a:t>از</a:t>
            </a:r>
            <a:r>
              <a:rPr lang="ar-SA" sz="1400"/>
              <a:t> سوی دیگر بگردد . دیگر کارشناسان نیز میگویند ، که‌ اگر هیات ایران در نشست نوبتی سران سازمان همکاریهای شانگهای در شهر دوشنبه‌ موضوع عضویتش به‌ سازمانرا به‌ میان گذارد ، روسیه و چین در وضع ناگوار قرار خواهند گرفت . آنها باید به‌ این درخواست پاسخ رسمی دهند .</a:t>
            </a:r>
            <a:endParaRPr lang="en-US" sz="1400"/>
          </a:p>
        </p:txBody>
      </p:sp>
      <p:sp>
        <p:nvSpPr>
          <p:cNvPr id="2094" name="TextBox 173"/>
          <p:cNvSpPr txBox="1">
            <a:spLocks noChangeArrowheads="1"/>
          </p:cNvSpPr>
          <p:nvPr/>
        </p:nvSpPr>
        <p:spPr bwMode="auto">
          <a:xfrm>
            <a:off x="27752675" y="24739600"/>
            <a:ext cx="3873500" cy="369888"/>
          </a:xfrm>
          <a:prstGeom prst="rect">
            <a:avLst/>
          </a:prstGeom>
          <a:solidFill>
            <a:srgbClr val="C00000"/>
          </a:solidFill>
          <a:ln w="9525">
            <a:solidFill>
              <a:srgbClr val="C00000"/>
            </a:solidFill>
            <a:miter lim="800000"/>
            <a:headEnd/>
            <a:tailEnd/>
          </a:ln>
        </p:spPr>
        <p:txBody>
          <a:bodyPr>
            <a:spAutoFit/>
          </a:bodyPr>
          <a:lstStyle/>
          <a:p>
            <a:r>
              <a:rPr lang="en-US" sz="1800">
                <a:solidFill>
                  <a:schemeClr val="bg1"/>
                </a:solidFill>
              </a:rPr>
              <a:t>Tajiki Sample</a:t>
            </a:r>
          </a:p>
        </p:txBody>
      </p:sp>
      <p:sp>
        <p:nvSpPr>
          <p:cNvPr id="2095" name="Rectangle 174"/>
          <p:cNvSpPr>
            <a:spLocks noChangeArrowheads="1"/>
          </p:cNvSpPr>
          <p:nvPr/>
        </p:nvSpPr>
        <p:spPr bwMode="auto">
          <a:xfrm>
            <a:off x="27752675" y="25120600"/>
            <a:ext cx="7924800" cy="1600200"/>
          </a:xfrm>
          <a:prstGeom prst="rect">
            <a:avLst/>
          </a:prstGeom>
          <a:noFill/>
          <a:ln w="9525">
            <a:solidFill>
              <a:schemeClr val="tx1"/>
            </a:solidFill>
            <a:miter lim="800000"/>
            <a:headEnd/>
            <a:tailEnd/>
          </a:ln>
        </p:spPr>
        <p:txBody>
          <a:bodyPr>
            <a:spAutoFit/>
          </a:bodyPr>
          <a:lstStyle/>
          <a:p>
            <a:r>
              <a:rPr lang="ru-RU" sz="1400"/>
              <a:t>Коршиноси рус меафзояд, Маскав ва Пекин хуб дарк</a:t>
            </a:r>
            <a:r>
              <a:rPr lang="en-US" sz="1400"/>
              <a:t> </a:t>
            </a:r>
            <a:r>
              <a:rPr lang="ru-RU" sz="1400"/>
              <a:t>мекунанд, ки узвияти комили Эрон дар ин созмон метавонад боиси ихтилофи</a:t>
            </a:r>
            <a:r>
              <a:rPr lang="en-US" sz="1400"/>
              <a:t> </a:t>
            </a:r>
            <a:r>
              <a:rPr lang="ru-RU" sz="1400"/>
              <a:t>ҷиддӣ миёни кишварҳои узви доимии Созмони Милали Муттаҳид – Русиву Чин</a:t>
            </a:r>
            <a:r>
              <a:rPr lang="en-US" sz="1400"/>
              <a:t> </a:t>
            </a:r>
            <a:r>
              <a:rPr lang="ru-RU" sz="1400"/>
              <a:t>аз як сӯ ва Амрикову Бритониёву Фаронса аз сӯи дигар бигардад.</a:t>
            </a:r>
            <a:r>
              <a:rPr lang="en-US" sz="1400"/>
              <a:t> </a:t>
            </a:r>
            <a:r>
              <a:rPr lang="ru-RU" sz="1400"/>
              <a:t>Дигар коршиносон низ мегӯянд, ки агар ҳайати Эрон дар нишасти навбатии</a:t>
            </a:r>
            <a:r>
              <a:rPr lang="en-US" sz="1400"/>
              <a:t> </a:t>
            </a:r>
            <a:r>
              <a:rPr lang="ru-RU" sz="1400"/>
              <a:t>сарони Созмони ҳамкориҳои Шонҳой дар шаҳри Душанбе мавзӯъи узвияташ ба</a:t>
            </a:r>
            <a:r>
              <a:rPr lang="en-US" sz="1400"/>
              <a:t> </a:t>
            </a:r>
            <a:r>
              <a:rPr lang="ru-RU" sz="1400"/>
              <a:t>созмонро ба миён гузорад, Русияву Чин дар вазъи ногувор қарор хоҳанд</a:t>
            </a:r>
            <a:r>
              <a:rPr lang="en-US" sz="1400"/>
              <a:t> </a:t>
            </a:r>
            <a:r>
              <a:rPr lang="ru-RU" sz="1400"/>
              <a:t>гирифт. Онҳо бояд ба ин дархост посухи расмӣ диҳанд.</a:t>
            </a:r>
            <a:endParaRPr lang="en-US" sz="1400"/>
          </a:p>
        </p:txBody>
      </p:sp>
      <p:sp>
        <p:nvSpPr>
          <p:cNvPr id="2096" name="TextBox 175"/>
          <p:cNvSpPr txBox="1">
            <a:spLocks noChangeArrowheads="1"/>
          </p:cNvSpPr>
          <p:nvPr/>
        </p:nvSpPr>
        <p:spPr bwMode="auto">
          <a:xfrm>
            <a:off x="27752675" y="26809700"/>
            <a:ext cx="3873500" cy="369888"/>
          </a:xfrm>
          <a:prstGeom prst="rect">
            <a:avLst/>
          </a:prstGeom>
          <a:solidFill>
            <a:srgbClr val="C00000"/>
          </a:solidFill>
          <a:ln w="9525">
            <a:solidFill>
              <a:srgbClr val="C00000"/>
            </a:solidFill>
            <a:miter lim="800000"/>
            <a:headEnd/>
            <a:tailEnd/>
          </a:ln>
        </p:spPr>
        <p:txBody>
          <a:bodyPr>
            <a:spAutoFit/>
          </a:bodyPr>
          <a:lstStyle/>
          <a:p>
            <a:r>
              <a:rPr lang="en-US" sz="1800">
                <a:solidFill>
                  <a:schemeClr val="bg1"/>
                </a:solidFill>
              </a:rPr>
              <a:t> Farsi Mapping</a:t>
            </a:r>
          </a:p>
        </p:txBody>
      </p:sp>
      <p:sp>
        <p:nvSpPr>
          <p:cNvPr id="2097" name="TextBox 176"/>
          <p:cNvSpPr txBox="1">
            <a:spLocks noChangeArrowheads="1"/>
          </p:cNvSpPr>
          <p:nvPr/>
        </p:nvSpPr>
        <p:spPr bwMode="auto">
          <a:xfrm>
            <a:off x="27752675" y="28409900"/>
            <a:ext cx="3873500" cy="369888"/>
          </a:xfrm>
          <a:prstGeom prst="rect">
            <a:avLst/>
          </a:prstGeom>
          <a:solidFill>
            <a:srgbClr val="C00000"/>
          </a:solidFill>
          <a:ln w="9525">
            <a:solidFill>
              <a:srgbClr val="C00000"/>
            </a:solidFill>
            <a:miter lim="800000"/>
            <a:headEnd/>
            <a:tailEnd/>
          </a:ln>
        </p:spPr>
        <p:txBody>
          <a:bodyPr>
            <a:spAutoFit/>
          </a:bodyPr>
          <a:lstStyle/>
          <a:p>
            <a:r>
              <a:rPr lang="en-US" sz="1800">
                <a:solidFill>
                  <a:schemeClr val="bg1"/>
                </a:solidFill>
              </a:rPr>
              <a:t>English Translation</a:t>
            </a:r>
          </a:p>
        </p:txBody>
      </p:sp>
      <p:graphicFrame>
        <p:nvGraphicFramePr>
          <p:cNvPr id="178" name="Table 177"/>
          <p:cNvGraphicFramePr>
            <a:graphicFrameLocks noGrp="1"/>
          </p:cNvGraphicFramePr>
          <p:nvPr/>
        </p:nvGraphicFramePr>
        <p:xfrm>
          <a:off x="14905038" y="10956925"/>
          <a:ext cx="9525000" cy="3089880"/>
        </p:xfrm>
        <a:graphic>
          <a:graphicData uri="http://schemas.openxmlformats.org/drawingml/2006/table">
            <a:tbl>
              <a:tblPr firstRow="1">
                <a:tableStyleId>{93296810-A885-4BE3-A3E7-6D5BEEA58F35}</a:tableStyleId>
              </a:tblPr>
              <a:tblGrid>
                <a:gridCol w="2381250"/>
                <a:gridCol w="2381250"/>
                <a:gridCol w="2381250"/>
                <a:gridCol w="2381250"/>
              </a:tblGrid>
              <a:tr h="487680">
                <a:tc>
                  <a:txBody>
                    <a:bodyPr/>
                    <a:lstStyle/>
                    <a:p>
                      <a:pPr marL="0" marR="0" algn="ctr">
                        <a:lnSpc>
                          <a:spcPts val="1200"/>
                        </a:lnSpc>
                        <a:spcBef>
                          <a:spcPts val="0"/>
                        </a:spcBef>
                        <a:spcAft>
                          <a:spcPts val="0"/>
                        </a:spcAft>
                      </a:pPr>
                      <a:endParaRPr lang="en-US" sz="2400" kern="100" dirty="0" smtClean="0"/>
                    </a:p>
                    <a:p>
                      <a:pPr marL="0" marR="0" algn="ctr">
                        <a:lnSpc>
                          <a:spcPts val="1200"/>
                        </a:lnSpc>
                        <a:spcBef>
                          <a:spcPts val="0"/>
                        </a:spcBef>
                        <a:spcAft>
                          <a:spcPts val="0"/>
                        </a:spcAft>
                      </a:pPr>
                      <a:r>
                        <a:rPr lang="en-US" sz="2400" kern="100" dirty="0" smtClean="0"/>
                        <a:t>TAJIK</a:t>
                      </a:r>
                      <a:endParaRPr lang="en-US" sz="2400" kern="100" dirty="0">
                        <a:latin typeface="+mn-lt"/>
                        <a:ea typeface="SimSun"/>
                        <a:cs typeface="Arial"/>
                      </a:endParaRPr>
                    </a:p>
                  </a:txBody>
                  <a:tcPr marL="68580" marR="68580" marT="0" marB="0">
                    <a:lnB w="38100" cmpd="sng">
                      <a:noFill/>
                    </a:lnB>
                  </a:tcPr>
                </a:tc>
                <a:tc>
                  <a:txBody>
                    <a:bodyPr/>
                    <a:lstStyle/>
                    <a:p>
                      <a:pPr marL="0" marR="0" algn="ctr">
                        <a:lnSpc>
                          <a:spcPts val="1200"/>
                        </a:lnSpc>
                        <a:spcBef>
                          <a:spcPts val="0"/>
                        </a:spcBef>
                        <a:spcAft>
                          <a:spcPts val="0"/>
                        </a:spcAft>
                      </a:pPr>
                      <a:endParaRPr lang="en-US" sz="2400" kern="100" dirty="0" smtClean="0"/>
                    </a:p>
                    <a:p>
                      <a:pPr marL="0" marR="0" algn="ctr">
                        <a:lnSpc>
                          <a:spcPts val="1200"/>
                        </a:lnSpc>
                        <a:spcBef>
                          <a:spcPts val="0"/>
                        </a:spcBef>
                        <a:spcAft>
                          <a:spcPts val="0"/>
                        </a:spcAft>
                      </a:pPr>
                      <a:r>
                        <a:rPr lang="en-US" sz="2400" kern="100" dirty="0" smtClean="0"/>
                        <a:t>WRONG </a:t>
                      </a:r>
                      <a:r>
                        <a:rPr lang="en-US" sz="2400" kern="100" dirty="0"/>
                        <a:t>MAP</a:t>
                      </a:r>
                      <a:endParaRPr lang="en-US" sz="2400" kern="100" dirty="0">
                        <a:latin typeface="+mn-lt"/>
                        <a:ea typeface="SimSun"/>
                        <a:cs typeface="Arial"/>
                      </a:endParaRPr>
                    </a:p>
                  </a:txBody>
                  <a:tcPr marL="68580" marR="68580" marT="0" marB="0">
                    <a:lnB w="38100" cmpd="sng">
                      <a:noFill/>
                    </a:lnB>
                  </a:tcPr>
                </a:tc>
                <a:tc>
                  <a:txBody>
                    <a:bodyPr/>
                    <a:lstStyle/>
                    <a:p>
                      <a:pPr marL="0" marR="0" algn="ctr">
                        <a:lnSpc>
                          <a:spcPts val="1200"/>
                        </a:lnSpc>
                        <a:spcBef>
                          <a:spcPts val="0"/>
                        </a:spcBef>
                        <a:spcAft>
                          <a:spcPts val="0"/>
                        </a:spcAft>
                      </a:pPr>
                      <a:endParaRPr lang="en-US" sz="2400" kern="100" dirty="0" smtClean="0"/>
                    </a:p>
                    <a:p>
                      <a:pPr marL="0" marR="0" algn="ctr">
                        <a:lnSpc>
                          <a:spcPts val="1200"/>
                        </a:lnSpc>
                        <a:spcBef>
                          <a:spcPts val="0"/>
                        </a:spcBef>
                        <a:spcAft>
                          <a:spcPts val="0"/>
                        </a:spcAft>
                      </a:pPr>
                      <a:r>
                        <a:rPr lang="en-US" sz="2400" kern="100" dirty="0" smtClean="0"/>
                        <a:t>CORRECT</a:t>
                      </a:r>
                      <a:endParaRPr lang="en-US" sz="2400" kern="100" dirty="0">
                        <a:latin typeface="+mn-lt"/>
                        <a:ea typeface="SimSun"/>
                        <a:cs typeface="Arial"/>
                      </a:endParaRPr>
                    </a:p>
                  </a:txBody>
                  <a:tcPr marL="68580" marR="68580" marT="0" marB="0">
                    <a:lnB w="38100" cmpd="sng">
                      <a:noFill/>
                    </a:lnB>
                  </a:tcPr>
                </a:tc>
                <a:tc>
                  <a:txBody>
                    <a:bodyPr/>
                    <a:lstStyle/>
                    <a:p>
                      <a:pPr marL="0" marR="0" algn="ctr">
                        <a:lnSpc>
                          <a:spcPts val="1200"/>
                        </a:lnSpc>
                        <a:spcBef>
                          <a:spcPts val="0"/>
                        </a:spcBef>
                        <a:spcAft>
                          <a:spcPts val="0"/>
                        </a:spcAft>
                      </a:pPr>
                      <a:endParaRPr lang="en-US" sz="2400" kern="100" dirty="0" smtClean="0"/>
                    </a:p>
                    <a:p>
                      <a:pPr marL="0" marR="0" algn="ctr">
                        <a:lnSpc>
                          <a:spcPts val="1200"/>
                        </a:lnSpc>
                        <a:spcBef>
                          <a:spcPts val="0"/>
                        </a:spcBef>
                        <a:spcAft>
                          <a:spcPts val="0"/>
                        </a:spcAft>
                      </a:pPr>
                      <a:r>
                        <a:rPr lang="en-US" sz="2400" kern="100" dirty="0" smtClean="0"/>
                        <a:t>TRANSLATION</a:t>
                      </a:r>
                      <a:endParaRPr lang="en-US" sz="2400" kern="100" dirty="0">
                        <a:latin typeface="+mn-lt"/>
                        <a:ea typeface="SimSun"/>
                        <a:cs typeface="Arial"/>
                      </a:endParaRPr>
                    </a:p>
                  </a:txBody>
                  <a:tcPr marL="68580" marR="68580" marT="0" marB="0">
                    <a:lnB w="38100" cmpd="sng">
                      <a:noFill/>
                    </a:lnB>
                  </a:tcPr>
                </a:tc>
              </a:tr>
              <a:tr h="650550">
                <a:tc>
                  <a:txBody>
                    <a:bodyPr/>
                    <a:lstStyle/>
                    <a:p>
                      <a:pPr marL="0" marR="0" algn="just">
                        <a:lnSpc>
                          <a:spcPts val="1200"/>
                        </a:lnSpc>
                        <a:spcBef>
                          <a:spcPts val="0"/>
                        </a:spcBef>
                        <a:spcAft>
                          <a:spcPts val="0"/>
                        </a:spcAft>
                      </a:pPr>
                      <a:endParaRPr lang="en-US" sz="2400" kern="100" dirty="0" smtClean="0">
                        <a:solidFill>
                          <a:srgbClr val="FF0000"/>
                        </a:solidFill>
                      </a:endParaRPr>
                    </a:p>
                    <a:p>
                      <a:pPr marL="0" marR="0" algn="just">
                        <a:lnSpc>
                          <a:spcPts val="1200"/>
                        </a:lnSpc>
                        <a:spcBef>
                          <a:spcPts val="0"/>
                        </a:spcBef>
                        <a:spcAft>
                          <a:spcPts val="0"/>
                        </a:spcAft>
                      </a:pPr>
                      <a:r>
                        <a:rPr lang="ru-RU" sz="2400" kern="100" dirty="0" smtClean="0"/>
                        <a:t>Фур</a:t>
                      </a:r>
                      <a:r>
                        <a:rPr lang="ru-RU" sz="2400" u="none" kern="100" dirty="0" smtClean="0">
                          <a:solidFill>
                            <a:srgbClr val="FF0000"/>
                          </a:solidFill>
                        </a:rPr>
                        <a:t>с</a:t>
                      </a:r>
                      <a:r>
                        <a:rPr lang="ru-RU" sz="2400" kern="100" dirty="0" smtClean="0"/>
                        <a:t>ат</a:t>
                      </a:r>
                      <a:endParaRPr lang="en-US" sz="2400" kern="100" dirty="0">
                        <a:latin typeface="+mn-lt"/>
                        <a:ea typeface="SimSun"/>
                        <a:cs typeface="Arial"/>
                      </a:endParaRP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marL="0" marR="0" algn="r">
                        <a:lnSpc>
                          <a:spcPts val="1200"/>
                        </a:lnSpc>
                        <a:spcBef>
                          <a:spcPts val="0"/>
                        </a:spcBef>
                        <a:spcAft>
                          <a:spcPts val="0"/>
                        </a:spcAft>
                      </a:pPr>
                      <a:endParaRPr lang="en-US" sz="2400" kern="100" dirty="0" smtClean="0"/>
                    </a:p>
                    <a:p>
                      <a:pPr marL="0" marR="0" algn="r">
                        <a:lnSpc>
                          <a:spcPts val="1200"/>
                        </a:lnSpc>
                        <a:spcBef>
                          <a:spcPts val="0"/>
                        </a:spcBef>
                        <a:spcAft>
                          <a:spcPts val="0"/>
                        </a:spcAft>
                      </a:pPr>
                      <a:r>
                        <a:rPr lang="ar-SA" sz="2400" kern="100" dirty="0" smtClean="0"/>
                        <a:t>فر</a:t>
                      </a:r>
                      <a:r>
                        <a:rPr lang="ar-SA" sz="2400" kern="100" dirty="0" smtClean="0">
                          <a:solidFill>
                            <a:srgbClr val="FF0000"/>
                          </a:solidFill>
                        </a:rPr>
                        <a:t>س</a:t>
                      </a:r>
                      <a:r>
                        <a:rPr lang="ar-SA" sz="2400" kern="100" dirty="0" smtClean="0"/>
                        <a:t>ت</a:t>
                      </a:r>
                      <a:endParaRPr lang="en-US" sz="2400" kern="100" dirty="0" smtClean="0"/>
                    </a:p>
                    <a:p>
                      <a:pPr marL="0" marR="0" algn="r">
                        <a:lnSpc>
                          <a:spcPts val="1200"/>
                        </a:lnSpc>
                        <a:spcBef>
                          <a:spcPts val="0"/>
                        </a:spcBef>
                        <a:spcAft>
                          <a:spcPts val="0"/>
                        </a:spcAft>
                      </a:pPr>
                      <a:endParaRPr lang="en-US" sz="2400" kern="100" dirty="0">
                        <a:latin typeface="+mn-lt"/>
                        <a:ea typeface="SimSun"/>
                        <a:cs typeface="Arial"/>
                      </a:endParaRP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marL="0" marR="0" algn="r">
                        <a:lnSpc>
                          <a:spcPts val="1200"/>
                        </a:lnSpc>
                        <a:spcBef>
                          <a:spcPts val="0"/>
                        </a:spcBef>
                        <a:spcAft>
                          <a:spcPts val="0"/>
                        </a:spcAft>
                      </a:pPr>
                      <a:endParaRPr lang="en-US" sz="2400" kern="100" dirty="0" smtClean="0"/>
                    </a:p>
                    <a:p>
                      <a:pPr marL="0" marR="0" algn="r">
                        <a:lnSpc>
                          <a:spcPts val="1200"/>
                        </a:lnSpc>
                        <a:spcBef>
                          <a:spcPts val="0"/>
                        </a:spcBef>
                        <a:spcAft>
                          <a:spcPts val="0"/>
                        </a:spcAft>
                      </a:pPr>
                      <a:r>
                        <a:rPr lang="fa-IR" sz="2400" kern="100" dirty="0" smtClean="0"/>
                        <a:t>فر</a:t>
                      </a:r>
                      <a:r>
                        <a:rPr lang="fa-IR" sz="2400" kern="100" dirty="0" smtClean="0">
                          <a:solidFill>
                            <a:srgbClr val="FF0000"/>
                          </a:solidFill>
                        </a:rPr>
                        <a:t>ص</a:t>
                      </a:r>
                      <a:r>
                        <a:rPr lang="fa-IR" sz="2400" kern="100" dirty="0" smtClean="0"/>
                        <a:t>ت</a:t>
                      </a:r>
                      <a:endParaRPr lang="en-US" sz="2400" kern="100" dirty="0">
                        <a:latin typeface="+mn-lt"/>
                        <a:ea typeface="SimSun"/>
                        <a:cs typeface="Arial"/>
                      </a:endParaRP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marL="0" marR="0" algn="just">
                        <a:lnSpc>
                          <a:spcPts val="1200"/>
                        </a:lnSpc>
                        <a:spcBef>
                          <a:spcPts val="0"/>
                        </a:spcBef>
                        <a:spcAft>
                          <a:spcPts val="0"/>
                        </a:spcAft>
                      </a:pPr>
                      <a:endParaRPr lang="en-US" sz="2400" kern="100" dirty="0" smtClean="0"/>
                    </a:p>
                    <a:p>
                      <a:pPr marL="0" marR="0" algn="just">
                        <a:lnSpc>
                          <a:spcPts val="1200"/>
                        </a:lnSpc>
                        <a:spcBef>
                          <a:spcPts val="0"/>
                        </a:spcBef>
                        <a:spcAft>
                          <a:spcPts val="0"/>
                        </a:spcAft>
                      </a:pPr>
                      <a:r>
                        <a:rPr lang="en-US" sz="2400" kern="100" dirty="0" smtClean="0"/>
                        <a:t>‘</a:t>
                      </a:r>
                      <a:r>
                        <a:rPr lang="en-US" sz="2400" kern="100" dirty="0"/>
                        <a:t>opportunity’</a:t>
                      </a:r>
                      <a:endParaRPr lang="en-US" sz="2400" kern="100" dirty="0">
                        <a:latin typeface="+mn-lt"/>
                        <a:ea typeface="SimSun"/>
                        <a:cs typeface="Arial"/>
                      </a:endParaRP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tcPr>
                </a:tc>
              </a:tr>
              <a:tr h="650550">
                <a:tc>
                  <a:txBody>
                    <a:bodyPr/>
                    <a:lstStyle/>
                    <a:p>
                      <a:pPr marL="0" marR="0" algn="just">
                        <a:lnSpc>
                          <a:spcPts val="1200"/>
                        </a:lnSpc>
                        <a:spcBef>
                          <a:spcPts val="0"/>
                        </a:spcBef>
                        <a:spcAft>
                          <a:spcPts val="0"/>
                        </a:spcAft>
                      </a:pPr>
                      <a:endParaRPr lang="en-US" sz="2400" u="sng" kern="100" dirty="0" smtClean="0"/>
                    </a:p>
                    <a:p>
                      <a:pPr marL="0" marR="0" algn="just">
                        <a:lnSpc>
                          <a:spcPts val="1200"/>
                        </a:lnSpc>
                        <a:spcBef>
                          <a:spcPts val="0"/>
                        </a:spcBef>
                        <a:spcAft>
                          <a:spcPts val="0"/>
                        </a:spcAft>
                      </a:pPr>
                      <a:r>
                        <a:rPr lang="ru-RU" sz="2400" u="none" kern="100" dirty="0" smtClean="0">
                          <a:solidFill>
                            <a:srgbClr val="FF0000"/>
                          </a:solidFill>
                        </a:rPr>
                        <a:t>С</a:t>
                      </a:r>
                      <a:r>
                        <a:rPr lang="ru-RU" sz="2400" kern="100" dirty="0" smtClean="0"/>
                        <a:t>арвати</a:t>
                      </a:r>
                      <a:endParaRPr lang="en-US" sz="2400" kern="100" dirty="0">
                        <a:latin typeface="+mn-lt"/>
                        <a:ea typeface="SimSun"/>
                        <a:cs typeface="Arial"/>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ts val="1200"/>
                        </a:lnSpc>
                        <a:spcBef>
                          <a:spcPts val="0"/>
                        </a:spcBef>
                        <a:spcAft>
                          <a:spcPts val="0"/>
                        </a:spcAft>
                      </a:pPr>
                      <a:endParaRPr lang="en-US" sz="2400" kern="100" dirty="0" smtClean="0"/>
                    </a:p>
                    <a:p>
                      <a:pPr marL="0" marR="0" algn="r">
                        <a:lnSpc>
                          <a:spcPts val="1200"/>
                        </a:lnSpc>
                        <a:spcBef>
                          <a:spcPts val="0"/>
                        </a:spcBef>
                        <a:spcAft>
                          <a:spcPts val="0"/>
                        </a:spcAft>
                      </a:pPr>
                      <a:r>
                        <a:rPr lang="ar-SA" sz="2400" kern="100" dirty="0" smtClean="0">
                          <a:solidFill>
                            <a:srgbClr val="FF0000"/>
                          </a:solidFill>
                        </a:rPr>
                        <a:t>س</a:t>
                      </a:r>
                      <a:r>
                        <a:rPr lang="ar-SA" sz="2400" kern="100" dirty="0" smtClean="0"/>
                        <a:t>روت</a:t>
                      </a:r>
                      <a:endParaRPr lang="en-US" sz="2400" kern="100" dirty="0">
                        <a:latin typeface="+mn-lt"/>
                        <a:ea typeface="SimSun"/>
                        <a:cs typeface="Arial"/>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ts val="1200"/>
                        </a:lnSpc>
                        <a:spcBef>
                          <a:spcPts val="0"/>
                        </a:spcBef>
                        <a:spcAft>
                          <a:spcPts val="0"/>
                        </a:spcAft>
                      </a:pPr>
                      <a:endParaRPr lang="en-US" sz="2400" kern="100" dirty="0" smtClean="0"/>
                    </a:p>
                    <a:p>
                      <a:pPr marL="0" marR="0" algn="r">
                        <a:lnSpc>
                          <a:spcPts val="1200"/>
                        </a:lnSpc>
                        <a:spcBef>
                          <a:spcPts val="0"/>
                        </a:spcBef>
                        <a:spcAft>
                          <a:spcPts val="0"/>
                        </a:spcAft>
                      </a:pPr>
                      <a:r>
                        <a:rPr lang="fa-IR" sz="2400" kern="100" dirty="0" smtClean="0">
                          <a:solidFill>
                            <a:srgbClr val="FF0000"/>
                          </a:solidFill>
                        </a:rPr>
                        <a:t>ث</a:t>
                      </a:r>
                      <a:r>
                        <a:rPr lang="fa-IR" sz="2400" kern="100" dirty="0" smtClean="0"/>
                        <a:t>روت</a:t>
                      </a:r>
                      <a:endParaRPr lang="en-US" sz="2400" kern="100" dirty="0">
                        <a:latin typeface="+mn-lt"/>
                        <a:ea typeface="SimSun"/>
                        <a:cs typeface="Arial"/>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just">
                        <a:lnSpc>
                          <a:spcPts val="1200"/>
                        </a:lnSpc>
                        <a:spcBef>
                          <a:spcPts val="0"/>
                        </a:spcBef>
                        <a:spcAft>
                          <a:spcPts val="0"/>
                        </a:spcAft>
                      </a:pPr>
                      <a:endParaRPr lang="en-US" sz="2400" kern="100" dirty="0" smtClean="0"/>
                    </a:p>
                    <a:p>
                      <a:pPr marL="0" marR="0" algn="just">
                        <a:lnSpc>
                          <a:spcPts val="1200"/>
                        </a:lnSpc>
                        <a:spcBef>
                          <a:spcPts val="0"/>
                        </a:spcBef>
                        <a:spcAft>
                          <a:spcPts val="0"/>
                        </a:spcAft>
                      </a:pPr>
                      <a:r>
                        <a:rPr lang="en-US" sz="2400" kern="100" dirty="0" smtClean="0"/>
                        <a:t>‘</a:t>
                      </a:r>
                      <a:r>
                        <a:rPr lang="en-US" sz="2400" kern="100" dirty="0"/>
                        <a:t>wealth’</a:t>
                      </a:r>
                      <a:endParaRPr lang="en-US" sz="2400" kern="100" dirty="0">
                        <a:latin typeface="+mn-lt"/>
                        <a:ea typeface="SimSun"/>
                        <a:cs typeface="Arial"/>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r h="650550">
                <a:tc>
                  <a:txBody>
                    <a:bodyPr/>
                    <a:lstStyle/>
                    <a:p>
                      <a:pPr marL="0" marR="0" algn="just">
                        <a:lnSpc>
                          <a:spcPts val="1200"/>
                        </a:lnSpc>
                        <a:spcBef>
                          <a:spcPts val="0"/>
                        </a:spcBef>
                        <a:spcAft>
                          <a:spcPts val="0"/>
                        </a:spcAft>
                      </a:pPr>
                      <a:endParaRPr lang="en-US" sz="2400" u="sng" kern="100" dirty="0" smtClean="0"/>
                    </a:p>
                    <a:p>
                      <a:pPr marL="0" marR="0" algn="just">
                        <a:lnSpc>
                          <a:spcPts val="1200"/>
                        </a:lnSpc>
                        <a:spcBef>
                          <a:spcPts val="0"/>
                        </a:spcBef>
                        <a:spcAft>
                          <a:spcPts val="0"/>
                        </a:spcAft>
                      </a:pPr>
                      <a:r>
                        <a:rPr lang="ru-RU" sz="2400" u="none" kern="100" dirty="0" smtClean="0">
                          <a:solidFill>
                            <a:srgbClr val="FF0000"/>
                          </a:solidFill>
                        </a:rPr>
                        <a:t>Ҳ</a:t>
                      </a:r>
                      <a:r>
                        <a:rPr lang="ru-RU" sz="2400" kern="100" dirty="0" smtClean="0"/>
                        <a:t>изби</a:t>
                      </a:r>
                      <a:r>
                        <a:rPr lang="en-US" sz="2400" kern="100" dirty="0" smtClean="0"/>
                        <a:t>  </a:t>
                      </a:r>
                      <a:endParaRPr lang="en-US" sz="2400" kern="100" dirty="0">
                        <a:latin typeface="+mn-lt"/>
                        <a:ea typeface="SimSun"/>
                        <a:cs typeface="Arial"/>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ts val="1200"/>
                        </a:lnSpc>
                        <a:spcBef>
                          <a:spcPts val="0"/>
                        </a:spcBef>
                        <a:spcAft>
                          <a:spcPts val="0"/>
                        </a:spcAft>
                      </a:pPr>
                      <a:endParaRPr lang="en-US" sz="2400" kern="100" dirty="0" smtClean="0"/>
                    </a:p>
                    <a:p>
                      <a:pPr marL="0" marR="0" algn="r">
                        <a:lnSpc>
                          <a:spcPts val="1200"/>
                        </a:lnSpc>
                        <a:spcBef>
                          <a:spcPts val="0"/>
                        </a:spcBef>
                        <a:spcAft>
                          <a:spcPts val="0"/>
                        </a:spcAft>
                      </a:pPr>
                      <a:r>
                        <a:rPr lang="ar-SA" sz="2400" kern="100" dirty="0" smtClean="0">
                          <a:solidFill>
                            <a:srgbClr val="FF0000"/>
                          </a:solidFill>
                        </a:rPr>
                        <a:t>ه</a:t>
                      </a:r>
                      <a:r>
                        <a:rPr lang="ar-SA" sz="2400" kern="100" dirty="0" smtClean="0"/>
                        <a:t>زب</a:t>
                      </a:r>
                      <a:endParaRPr lang="en-US" sz="2400" kern="100" dirty="0">
                        <a:latin typeface="+mn-lt"/>
                        <a:ea typeface="SimSun"/>
                        <a:cs typeface="Arial"/>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ts val="1200"/>
                        </a:lnSpc>
                        <a:spcBef>
                          <a:spcPts val="0"/>
                        </a:spcBef>
                        <a:spcAft>
                          <a:spcPts val="0"/>
                        </a:spcAft>
                      </a:pPr>
                      <a:endParaRPr lang="en-US" sz="2400" kern="100" dirty="0" smtClean="0"/>
                    </a:p>
                    <a:p>
                      <a:pPr marL="0" marR="0" algn="r">
                        <a:lnSpc>
                          <a:spcPts val="1200"/>
                        </a:lnSpc>
                        <a:spcBef>
                          <a:spcPts val="0"/>
                        </a:spcBef>
                        <a:spcAft>
                          <a:spcPts val="0"/>
                        </a:spcAft>
                      </a:pPr>
                      <a:r>
                        <a:rPr lang="fa-IR" sz="2400" kern="100" dirty="0" smtClean="0">
                          <a:solidFill>
                            <a:srgbClr val="FF0000"/>
                          </a:solidFill>
                        </a:rPr>
                        <a:t>ح</a:t>
                      </a:r>
                      <a:r>
                        <a:rPr lang="fa-IR" sz="2400" kern="100" dirty="0" smtClean="0"/>
                        <a:t>زب</a:t>
                      </a:r>
                      <a:endParaRPr lang="en-US" sz="2400" kern="100" dirty="0">
                        <a:latin typeface="+mn-lt"/>
                        <a:ea typeface="SimSun"/>
                        <a:cs typeface="Arial"/>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just">
                        <a:lnSpc>
                          <a:spcPts val="1200"/>
                        </a:lnSpc>
                        <a:spcBef>
                          <a:spcPts val="0"/>
                        </a:spcBef>
                        <a:spcAft>
                          <a:spcPts val="0"/>
                        </a:spcAft>
                      </a:pPr>
                      <a:endParaRPr lang="en-US" sz="2400" kern="100" dirty="0" smtClean="0"/>
                    </a:p>
                    <a:p>
                      <a:pPr marL="0" marR="0" algn="just">
                        <a:lnSpc>
                          <a:spcPts val="1200"/>
                        </a:lnSpc>
                        <a:spcBef>
                          <a:spcPts val="0"/>
                        </a:spcBef>
                        <a:spcAft>
                          <a:spcPts val="0"/>
                        </a:spcAft>
                      </a:pPr>
                      <a:r>
                        <a:rPr lang="en-US" sz="2400" kern="100" dirty="0" smtClean="0"/>
                        <a:t>‘</a:t>
                      </a:r>
                      <a:r>
                        <a:rPr lang="en-US" sz="2400" kern="100" dirty="0"/>
                        <a:t>political party’</a:t>
                      </a:r>
                      <a:endParaRPr lang="en-US" sz="2400" kern="100" dirty="0">
                        <a:latin typeface="+mn-lt"/>
                        <a:ea typeface="SimSun"/>
                        <a:cs typeface="Arial"/>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r h="650550">
                <a:tc>
                  <a:txBody>
                    <a:bodyPr/>
                    <a:lstStyle/>
                    <a:p>
                      <a:pPr marL="0" marR="0" algn="just">
                        <a:lnSpc>
                          <a:spcPts val="1200"/>
                        </a:lnSpc>
                        <a:spcBef>
                          <a:spcPts val="0"/>
                        </a:spcBef>
                        <a:spcAft>
                          <a:spcPts val="0"/>
                        </a:spcAft>
                      </a:pPr>
                      <a:endParaRPr lang="en-US" sz="2400" u="sng" kern="100" dirty="0" smtClean="0"/>
                    </a:p>
                    <a:p>
                      <a:pPr marL="0" marR="0" algn="just">
                        <a:lnSpc>
                          <a:spcPts val="1200"/>
                        </a:lnSpc>
                        <a:spcBef>
                          <a:spcPts val="0"/>
                        </a:spcBef>
                        <a:spcAft>
                          <a:spcPts val="0"/>
                        </a:spcAft>
                      </a:pPr>
                      <a:r>
                        <a:rPr lang="ru-RU" sz="2400" u="none" kern="100" dirty="0" smtClean="0">
                          <a:solidFill>
                            <a:srgbClr val="FF0000"/>
                          </a:solidFill>
                        </a:rPr>
                        <a:t>Ҳ</a:t>
                      </a:r>
                      <a:r>
                        <a:rPr lang="ru-RU" sz="2400" kern="100" dirty="0" smtClean="0"/>
                        <a:t>иф</a:t>
                      </a:r>
                      <a:r>
                        <a:rPr lang="ru-RU" sz="2400" kern="100" dirty="0" smtClean="0">
                          <a:solidFill>
                            <a:srgbClr val="FF0000"/>
                          </a:solidFill>
                        </a:rPr>
                        <a:t>з</a:t>
                      </a:r>
                      <a:r>
                        <a:rPr lang="en-US" sz="2400" kern="100" baseline="0" dirty="0" smtClean="0"/>
                        <a:t> </a:t>
                      </a:r>
                      <a:r>
                        <a:rPr lang="ru-RU" sz="2400" kern="100" dirty="0" smtClean="0"/>
                        <a:t>кунад</a:t>
                      </a:r>
                      <a:endParaRPr lang="en-US" sz="2400" kern="100" dirty="0">
                        <a:latin typeface="+mn-lt"/>
                        <a:ea typeface="SimSun"/>
                        <a:cs typeface="Arial"/>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ts val="1200"/>
                        </a:lnSpc>
                        <a:spcBef>
                          <a:spcPts val="0"/>
                        </a:spcBef>
                        <a:spcAft>
                          <a:spcPts val="0"/>
                        </a:spcAft>
                      </a:pPr>
                      <a:endParaRPr lang="en-US" sz="2400" kern="100" dirty="0" smtClean="0"/>
                    </a:p>
                    <a:p>
                      <a:pPr marL="0" marR="0" algn="r">
                        <a:lnSpc>
                          <a:spcPts val="1200"/>
                        </a:lnSpc>
                        <a:spcBef>
                          <a:spcPts val="0"/>
                        </a:spcBef>
                        <a:spcAft>
                          <a:spcPts val="0"/>
                        </a:spcAft>
                      </a:pPr>
                      <a:r>
                        <a:rPr lang="ar-SA" sz="2400" kern="100" dirty="0" smtClean="0">
                          <a:solidFill>
                            <a:srgbClr val="FF0000"/>
                          </a:solidFill>
                        </a:rPr>
                        <a:t>ه</a:t>
                      </a:r>
                      <a:r>
                        <a:rPr lang="ar-SA" sz="2400" kern="100" dirty="0" smtClean="0"/>
                        <a:t>ف</a:t>
                      </a:r>
                      <a:r>
                        <a:rPr lang="ar-SA" sz="2400" kern="100" dirty="0" smtClean="0">
                          <a:solidFill>
                            <a:srgbClr val="FF0000"/>
                          </a:solidFill>
                        </a:rPr>
                        <a:t>ز</a:t>
                      </a:r>
                      <a:r>
                        <a:rPr lang="ar-SA" sz="2400" kern="100" dirty="0" smtClean="0"/>
                        <a:t> </a:t>
                      </a:r>
                      <a:r>
                        <a:rPr lang="ar-SA" sz="2400" kern="100" dirty="0"/>
                        <a:t>کند</a:t>
                      </a:r>
                      <a:endParaRPr lang="en-US" sz="2400" kern="100" dirty="0">
                        <a:latin typeface="+mn-lt"/>
                        <a:ea typeface="SimSun"/>
                        <a:cs typeface="Arial"/>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ts val="1200"/>
                        </a:lnSpc>
                        <a:spcBef>
                          <a:spcPts val="0"/>
                        </a:spcBef>
                        <a:spcAft>
                          <a:spcPts val="0"/>
                        </a:spcAft>
                      </a:pPr>
                      <a:endParaRPr lang="en-US" sz="2400" kern="100" dirty="0" smtClean="0"/>
                    </a:p>
                    <a:p>
                      <a:pPr marL="0" marR="0" algn="r">
                        <a:lnSpc>
                          <a:spcPts val="1200"/>
                        </a:lnSpc>
                        <a:spcBef>
                          <a:spcPts val="0"/>
                        </a:spcBef>
                        <a:spcAft>
                          <a:spcPts val="0"/>
                        </a:spcAft>
                      </a:pPr>
                      <a:r>
                        <a:rPr lang="fa-IR" sz="2400" kern="100" dirty="0" smtClean="0">
                          <a:solidFill>
                            <a:srgbClr val="FF0000"/>
                          </a:solidFill>
                        </a:rPr>
                        <a:t>ح</a:t>
                      </a:r>
                      <a:r>
                        <a:rPr lang="fa-IR" sz="2400" kern="100" dirty="0" smtClean="0"/>
                        <a:t>ف</a:t>
                      </a:r>
                      <a:r>
                        <a:rPr lang="fa-IR" sz="2400" kern="100" dirty="0" smtClean="0">
                          <a:solidFill>
                            <a:srgbClr val="FF0000"/>
                          </a:solidFill>
                        </a:rPr>
                        <a:t>ظ</a:t>
                      </a:r>
                      <a:r>
                        <a:rPr lang="fa-IR" sz="2400" kern="100" dirty="0" smtClean="0"/>
                        <a:t> </a:t>
                      </a:r>
                      <a:r>
                        <a:rPr lang="fa-IR" sz="2400" kern="100" dirty="0"/>
                        <a:t>کند</a:t>
                      </a:r>
                      <a:endParaRPr lang="en-US" sz="2400" kern="100" dirty="0">
                        <a:latin typeface="+mn-lt"/>
                        <a:ea typeface="SimSun"/>
                        <a:cs typeface="Arial"/>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l">
                        <a:lnSpc>
                          <a:spcPts val="1200"/>
                        </a:lnSpc>
                        <a:spcBef>
                          <a:spcPts val="0"/>
                        </a:spcBef>
                        <a:spcAft>
                          <a:spcPts val="0"/>
                        </a:spcAft>
                      </a:pPr>
                      <a:endParaRPr lang="en-US" sz="2400" kern="100" dirty="0" smtClean="0"/>
                    </a:p>
                    <a:p>
                      <a:pPr marL="0" marR="0" algn="l">
                        <a:lnSpc>
                          <a:spcPts val="1200"/>
                        </a:lnSpc>
                        <a:spcBef>
                          <a:spcPts val="0"/>
                        </a:spcBef>
                        <a:spcAft>
                          <a:spcPts val="0"/>
                        </a:spcAft>
                      </a:pPr>
                      <a:r>
                        <a:rPr lang="en-US" sz="2400" kern="100" dirty="0" smtClean="0"/>
                        <a:t>‘</a:t>
                      </a:r>
                      <a:r>
                        <a:rPr lang="en-US" sz="2400" kern="100" dirty="0"/>
                        <a:t>learns by heart’</a:t>
                      </a:r>
                      <a:endParaRPr lang="en-US" sz="2400" kern="100" dirty="0">
                        <a:latin typeface="+mn-lt"/>
                        <a:ea typeface="SimSun"/>
                        <a:cs typeface="Arial"/>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bl>
          </a:graphicData>
        </a:graphic>
      </p:graphicFrame>
      <p:sp>
        <p:nvSpPr>
          <p:cNvPr id="71" name="Curved Left Arrow 70"/>
          <p:cNvSpPr/>
          <p:nvPr/>
        </p:nvSpPr>
        <p:spPr bwMode="auto">
          <a:xfrm>
            <a:off x="32281813" y="15092363"/>
            <a:ext cx="730250" cy="1217612"/>
          </a:xfrm>
          <a:prstGeom prst="curvedLeftArrow">
            <a:avLst/>
          </a:prstGeom>
          <a:solidFill>
            <a:schemeClr val="tx2">
              <a:lumMod val="20000"/>
              <a:lumOff val="80000"/>
              <a:alpha val="32000"/>
            </a:schemeClr>
          </a:solidFill>
          <a:ln w="12700" cap="flat" cmpd="sng" algn="ctr">
            <a:solidFill>
              <a:srgbClr val="000000"/>
            </a:solidFill>
            <a:prstDash val="solid"/>
            <a:round/>
            <a:headEnd type="none" w="med" len="med"/>
            <a:tailEnd type="none" w="med" len="med"/>
          </a:ln>
          <a:effectLst/>
        </p:spPr>
        <p:txBody>
          <a:bodyPr wrap="none" anchor="ctr"/>
          <a:lstStyle/>
          <a:p>
            <a:pPr algn="ctr" eaLnBrk="0" hangingPunct="0">
              <a:lnSpc>
                <a:spcPts val="2500"/>
              </a:lnSpc>
              <a:spcAft>
                <a:spcPts val="1000"/>
              </a:spcAft>
              <a:buClr>
                <a:srgbClr val="FDAA03"/>
              </a:buClr>
              <a:defRPr/>
            </a:pPr>
            <a:endParaRPr lang="en-US" sz="1800" b="1">
              <a:latin typeface="Arial" charset="0"/>
            </a:endParaRPr>
          </a:p>
        </p:txBody>
      </p:sp>
      <p:sp>
        <p:nvSpPr>
          <p:cNvPr id="2126" name="Text Box 33"/>
          <p:cNvSpPr txBox="1">
            <a:spLocks noChangeArrowheads="1"/>
          </p:cNvSpPr>
          <p:nvPr/>
        </p:nvSpPr>
        <p:spPr bwMode="auto">
          <a:xfrm>
            <a:off x="28160663" y="17354550"/>
            <a:ext cx="7740650" cy="493713"/>
          </a:xfrm>
          <a:prstGeom prst="rect">
            <a:avLst/>
          </a:prstGeom>
          <a:noFill/>
          <a:ln w="9525">
            <a:noFill/>
            <a:miter lim="800000"/>
            <a:headEnd/>
            <a:tailEnd/>
          </a:ln>
        </p:spPr>
        <p:txBody>
          <a:bodyPr tIns="91440" bIns="91440">
            <a:spAutoFit/>
          </a:bodyPr>
          <a:lstStyle/>
          <a:p>
            <a:r>
              <a:rPr lang="en-US" sz="2000" b="1"/>
              <a:t>Figure 2</a:t>
            </a:r>
            <a:r>
              <a:rPr lang="en-US" sz="2000"/>
              <a:t>. Expected output from the system. </a:t>
            </a:r>
          </a:p>
        </p:txBody>
      </p:sp>
      <p:sp>
        <p:nvSpPr>
          <p:cNvPr id="2127" name="Text Box 33"/>
          <p:cNvSpPr txBox="1">
            <a:spLocks noChangeArrowheads="1"/>
          </p:cNvSpPr>
          <p:nvPr/>
        </p:nvSpPr>
        <p:spPr bwMode="auto">
          <a:xfrm>
            <a:off x="28114625" y="23253700"/>
            <a:ext cx="7740650" cy="1108075"/>
          </a:xfrm>
          <a:prstGeom prst="rect">
            <a:avLst/>
          </a:prstGeom>
          <a:noFill/>
          <a:ln w="9525">
            <a:noFill/>
            <a:miter lim="800000"/>
            <a:headEnd/>
            <a:tailEnd/>
          </a:ln>
        </p:spPr>
        <p:txBody>
          <a:bodyPr tIns="91440" bIns="91440">
            <a:spAutoFit/>
          </a:bodyPr>
          <a:lstStyle/>
          <a:p>
            <a:r>
              <a:rPr lang="en-US" sz="2000" b="1"/>
              <a:t>Figure 3</a:t>
            </a:r>
            <a:r>
              <a:rPr lang="en-US" sz="2000"/>
              <a:t>. Sample processing of a given sentence, showing the overproduction of forms, and the selections made by simple lookup and morphological analysis (selected forms shown in </a:t>
            </a:r>
            <a:r>
              <a:rPr lang="en-US" sz="2000">
                <a:solidFill>
                  <a:srgbClr val="FF0000"/>
                </a:solidFill>
              </a:rPr>
              <a:t>red</a:t>
            </a:r>
            <a:r>
              <a:rPr lang="en-US" sz="2000"/>
              <a:t>).</a:t>
            </a:r>
          </a:p>
        </p:txBody>
      </p:sp>
      <p:sp>
        <p:nvSpPr>
          <p:cNvPr id="2128" name="Text Box 33"/>
          <p:cNvSpPr txBox="1">
            <a:spLocks noChangeArrowheads="1"/>
          </p:cNvSpPr>
          <p:nvPr/>
        </p:nvSpPr>
        <p:spPr bwMode="auto">
          <a:xfrm>
            <a:off x="27474863" y="30354588"/>
            <a:ext cx="7740650" cy="492125"/>
          </a:xfrm>
          <a:prstGeom prst="rect">
            <a:avLst/>
          </a:prstGeom>
          <a:noFill/>
          <a:ln w="9525">
            <a:noFill/>
            <a:miter lim="800000"/>
            <a:headEnd/>
            <a:tailEnd/>
          </a:ln>
        </p:spPr>
        <p:txBody>
          <a:bodyPr tIns="91440" bIns="91440">
            <a:spAutoFit/>
          </a:bodyPr>
          <a:lstStyle/>
          <a:p>
            <a:r>
              <a:rPr lang="en-US" sz="2000" b="1"/>
              <a:t>Figure 4</a:t>
            </a:r>
            <a:r>
              <a:rPr lang="en-US" sz="2000"/>
              <a:t>. Output of a sample paragraph</a:t>
            </a:r>
          </a:p>
        </p:txBody>
      </p:sp>
      <p:graphicFrame>
        <p:nvGraphicFramePr>
          <p:cNvPr id="75" name="Table 74"/>
          <p:cNvGraphicFramePr>
            <a:graphicFrameLocks noGrp="1"/>
          </p:cNvGraphicFramePr>
          <p:nvPr/>
        </p:nvGraphicFramePr>
        <p:xfrm>
          <a:off x="14920913" y="17999075"/>
          <a:ext cx="9525000" cy="2439330"/>
        </p:xfrm>
        <a:graphic>
          <a:graphicData uri="http://schemas.openxmlformats.org/drawingml/2006/table">
            <a:tbl>
              <a:tblPr firstRow="1">
                <a:tableStyleId>{93296810-A885-4BE3-A3E7-6D5BEEA58F35}</a:tableStyleId>
              </a:tblPr>
              <a:tblGrid>
                <a:gridCol w="2041525"/>
                <a:gridCol w="2286000"/>
                <a:gridCol w="2816225"/>
                <a:gridCol w="2381250"/>
              </a:tblGrid>
              <a:tr h="487680">
                <a:tc>
                  <a:txBody>
                    <a:bodyPr/>
                    <a:lstStyle/>
                    <a:p>
                      <a:pPr marL="0" marR="0" algn="ctr">
                        <a:lnSpc>
                          <a:spcPts val="1200"/>
                        </a:lnSpc>
                        <a:spcBef>
                          <a:spcPts val="0"/>
                        </a:spcBef>
                        <a:spcAft>
                          <a:spcPts val="0"/>
                        </a:spcAft>
                      </a:pPr>
                      <a:endParaRPr lang="en-US" sz="2400" kern="100" dirty="0" smtClean="0">
                        <a:latin typeface="+mj-lt"/>
                        <a:ea typeface="SimSun"/>
                        <a:cs typeface="Arial"/>
                      </a:endParaRPr>
                    </a:p>
                    <a:p>
                      <a:pPr marL="0" marR="0" algn="ctr">
                        <a:lnSpc>
                          <a:spcPts val="1200"/>
                        </a:lnSpc>
                        <a:spcBef>
                          <a:spcPts val="0"/>
                        </a:spcBef>
                        <a:spcAft>
                          <a:spcPts val="0"/>
                        </a:spcAft>
                      </a:pPr>
                      <a:r>
                        <a:rPr lang="en-US" sz="2400" kern="100" dirty="0" smtClean="0">
                          <a:latin typeface="+mj-lt"/>
                          <a:ea typeface="SimSun"/>
                          <a:cs typeface="Arial"/>
                        </a:rPr>
                        <a:t>TAJIK</a:t>
                      </a:r>
                      <a:endParaRPr lang="en-US" sz="2400" kern="100" dirty="0">
                        <a:latin typeface="+mj-lt"/>
                        <a:ea typeface="SimSun"/>
                        <a:cs typeface="Arial"/>
                      </a:endParaRPr>
                    </a:p>
                  </a:txBody>
                  <a:tcPr marL="68580" marR="68580" marT="0" marB="0">
                    <a:lnB w="38100" cmpd="sng">
                      <a:noFill/>
                    </a:lnB>
                  </a:tcPr>
                </a:tc>
                <a:tc>
                  <a:txBody>
                    <a:bodyPr/>
                    <a:lstStyle/>
                    <a:p>
                      <a:pPr marL="0" marR="0" algn="ctr">
                        <a:lnSpc>
                          <a:spcPts val="1200"/>
                        </a:lnSpc>
                        <a:spcBef>
                          <a:spcPts val="0"/>
                        </a:spcBef>
                        <a:spcAft>
                          <a:spcPts val="0"/>
                        </a:spcAft>
                      </a:pPr>
                      <a:endParaRPr lang="en-US" sz="2400" kern="100" dirty="0" smtClean="0">
                        <a:latin typeface="+mj-lt"/>
                        <a:ea typeface="SimSun"/>
                        <a:cs typeface="Arial"/>
                      </a:endParaRPr>
                    </a:p>
                    <a:p>
                      <a:pPr marL="0" marR="0" algn="ctr">
                        <a:lnSpc>
                          <a:spcPts val="1200"/>
                        </a:lnSpc>
                        <a:spcBef>
                          <a:spcPts val="0"/>
                        </a:spcBef>
                        <a:spcAft>
                          <a:spcPts val="0"/>
                        </a:spcAft>
                      </a:pPr>
                      <a:r>
                        <a:rPr lang="en-US" sz="2400" kern="100" dirty="0" smtClean="0">
                          <a:latin typeface="+mj-lt"/>
                          <a:ea typeface="SimSun"/>
                          <a:cs typeface="Arial"/>
                        </a:rPr>
                        <a:t>FARSI</a:t>
                      </a:r>
                      <a:endParaRPr lang="en-US" sz="2400" kern="100" dirty="0">
                        <a:latin typeface="+mj-lt"/>
                        <a:ea typeface="SimSun"/>
                        <a:cs typeface="Arial"/>
                      </a:endParaRPr>
                    </a:p>
                  </a:txBody>
                  <a:tcPr marL="68580" marR="68580" marT="0" marB="0">
                    <a:lnB w="38100" cmpd="sng">
                      <a:noFill/>
                    </a:lnB>
                  </a:tcPr>
                </a:tc>
                <a:tc>
                  <a:txBody>
                    <a:bodyPr/>
                    <a:lstStyle/>
                    <a:p>
                      <a:pPr marL="0" marR="0" algn="ctr">
                        <a:lnSpc>
                          <a:spcPts val="1200"/>
                        </a:lnSpc>
                        <a:spcBef>
                          <a:spcPts val="0"/>
                        </a:spcBef>
                        <a:spcAft>
                          <a:spcPts val="0"/>
                        </a:spcAft>
                      </a:pPr>
                      <a:endParaRPr lang="en-US" sz="2400" kern="100" dirty="0" smtClean="0">
                        <a:latin typeface="+mj-lt"/>
                        <a:ea typeface="SimSun"/>
                        <a:cs typeface="Arial"/>
                      </a:endParaRPr>
                    </a:p>
                    <a:p>
                      <a:pPr marL="0" marR="0" algn="ctr">
                        <a:lnSpc>
                          <a:spcPts val="1200"/>
                        </a:lnSpc>
                        <a:spcBef>
                          <a:spcPts val="0"/>
                        </a:spcBef>
                        <a:spcAft>
                          <a:spcPts val="0"/>
                        </a:spcAft>
                      </a:pPr>
                      <a:r>
                        <a:rPr lang="en-US" sz="2400" kern="100" dirty="0" smtClean="0">
                          <a:latin typeface="+mj-lt"/>
                          <a:ea typeface="SimSun"/>
                          <a:cs typeface="Arial"/>
                        </a:rPr>
                        <a:t>FARSI</a:t>
                      </a:r>
                      <a:r>
                        <a:rPr lang="en-US" sz="2400" kern="100" baseline="0" dirty="0" smtClean="0">
                          <a:latin typeface="+mj-lt"/>
                          <a:ea typeface="SimSun"/>
                          <a:cs typeface="Arial"/>
                        </a:rPr>
                        <a:t> </a:t>
                      </a:r>
                      <a:r>
                        <a:rPr lang="en-US" sz="2400" kern="100" dirty="0" smtClean="0">
                          <a:latin typeface="+mj-lt"/>
                          <a:ea typeface="SimSun"/>
                          <a:cs typeface="Arial"/>
                        </a:rPr>
                        <a:t>TRANSLIT</a:t>
                      </a:r>
                      <a:endParaRPr lang="en-US" sz="2400" kern="100" dirty="0">
                        <a:latin typeface="+mj-lt"/>
                        <a:ea typeface="SimSun"/>
                        <a:cs typeface="Arial"/>
                      </a:endParaRPr>
                    </a:p>
                  </a:txBody>
                  <a:tcPr marL="68580" marR="68580" marT="0" marB="0">
                    <a:lnB w="38100" cmpd="sng">
                      <a:noFill/>
                    </a:lnB>
                  </a:tcPr>
                </a:tc>
                <a:tc>
                  <a:txBody>
                    <a:bodyPr/>
                    <a:lstStyle/>
                    <a:p>
                      <a:pPr marL="0" marR="0" algn="ctr">
                        <a:lnSpc>
                          <a:spcPts val="1200"/>
                        </a:lnSpc>
                        <a:spcBef>
                          <a:spcPts val="0"/>
                        </a:spcBef>
                        <a:spcAft>
                          <a:spcPts val="0"/>
                        </a:spcAft>
                      </a:pPr>
                      <a:endParaRPr lang="en-US" sz="2400" kern="100" dirty="0" smtClean="0">
                        <a:latin typeface="+mj-lt"/>
                        <a:ea typeface="SimSun"/>
                        <a:cs typeface="Arial"/>
                      </a:endParaRPr>
                    </a:p>
                    <a:p>
                      <a:pPr marL="0" marR="0" algn="ctr">
                        <a:lnSpc>
                          <a:spcPts val="1200"/>
                        </a:lnSpc>
                        <a:spcBef>
                          <a:spcPts val="0"/>
                        </a:spcBef>
                        <a:spcAft>
                          <a:spcPts val="0"/>
                        </a:spcAft>
                      </a:pPr>
                      <a:r>
                        <a:rPr lang="en-US" sz="2400" kern="100" dirty="0" smtClean="0">
                          <a:latin typeface="+mj-lt"/>
                          <a:ea typeface="SimSun"/>
                          <a:cs typeface="Arial"/>
                        </a:rPr>
                        <a:t>ENGLISH</a:t>
                      </a:r>
                      <a:endParaRPr lang="en-US" sz="2400" kern="100" dirty="0">
                        <a:latin typeface="+mj-lt"/>
                        <a:ea typeface="SimSun"/>
                        <a:cs typeface="Arial"/>
                      </a:endParaRPr>
                    </a:p>
                  </a:txBody>
                  <a:tcPr marL="68580" marR="68580" marT="0" marB="0">
                    <a:lnB w="38100" cmpd="sng">
                      <a:noFill/>
                    </a:lnB>
                  </a:tcPr>
                </a:tc>
              </a:tr>
              <a:tr h="650550">
                <a:tc>
                  <a:txBody>
                    <a:bodyPr/>
                    <a:lstStyle/>
                    <a:p>
                      <a:pPr marL="0" marR="0" algn="just">
                        <a:lnSpc>
                          <a:spcPts val="1200"/>
                        </a:lnSpc>
                        <a:spcBef>
                          <a:spcPts val="0"/>
                        </a:spcBef>
                        <a:spcAft>
                          <a:spcPts val="0"/>
                        </a:spcAft>
                      </a:pPr>
                      <a:endParaRPr lang="en-US" sz="2400" kern="100" dirty="0" smtClean="0">
                        <a:latin typeface="+mj-lt"/>
                        <a:ea typeface="SimSun"/>
                        <a:cs typeface="Arial"/>
                      </a:endParaRPr>
                    </a:p>
                    <a:p>
                      <a:pPr marL="0" marR="0" algn="just">
                        <a:lnSpc>
                          <a:spcPts val="1200"/>
                        </a:lnSpc>
                        <a:spcBef>
                          <a:spcPts val="0"/>
                        </a:spcBef>
                        <a:spcAft>
                          <a:spcPts val="0"/>
                        </a:spcAft>
                      </a:pPr>
                      <a:r>
                        <a:rPr lang="ru-RU" sz="2400" kern="100" dirty="0" smtClean="0">
                          <a:latin typeface="+mj-lt"/>
                          <a:ea typeface="SimSun"/>
                          <a:cs typeface="Arial"/>
                        </a:rPr>
                        <a:t>п</a:t>
                      </a:r>
                      <a:r>
                        <a:rPr lang="ru-RU" sz="2400" kern="100" dirty="0" smtClean="0">
                          <a:solidFill>
                            <a:srgbClr val="FF0000"/>
                          </a:solidFill>
                          <a:latin typeface="+mj-lt"/>
                          <a:ea typeface="SimSun"/>
                          <a:cs typeface="Arial"/>
                        </a:rPr>
                        <a:t>а</a:t>
                      </a:r>
                      <a:r>
                        <a:rPr lang="ru-RU" sz="2400" kern="100" dirty="0" smtClean="0">
                          <a:latin typeface="+mj-lt"/>
                          <a:ea typeface="SimSun"/>
                          <a:cs typeface="Arial"/>
                        </a:rPr>
                        <a:t>йом</a:t>
                      </a:r>
                      <a:r>
                        <a:rPr lang="ru-RU" sz="2400" kern="100" dirty="0" smtClean="0">
                          <a:solidFill>
                            <a:srgbClr val="FF0000"/>
                          </a:solidFill>
                          <a:latin typeface="+mj-lt"/>
                          <a:ea typeface="SimSun"/>
                          <a:cs typeface="Arial"/>
                        </a:rPr>
                        <a:t>а</a:t>
                      </a:r>
                      <a:r>
                        <a:rPr lang="ru-RU" sz="2400" kern="100" dirty="0" smtClean="0">
                          <a:latin typeface="+mj-lt"/>
                          <a:ea typeface="SimSun"/>
                          <a:cs typeface="Arial"/>
                        </a:rPr>
                        <a:t>дҳои</a:t>
                      </a:r>
                      <a:endParaRPr lang="en-US" sz="2400" kern="100" dirty="0">
                        <a:latin typeface="+mj-lt"/>
                        <a:ea typeface="SimSun"/>
                        <a:cs typeface="Arial"/>
                      </a:endParaRP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marL="0" marR="0" algn="r">
                        <a:lnSpc>
                          <a:spcPts val="1200"/>
                        </a:lnSpc>
                        <a:spcBef>
                          <a:spcPts val="0"/>
                        </a:spcBef>
                        <a:spcAft>
                          <a:spcPts val="0"/>
                        </a:spcAft>
                      </a:pPr>
                      <a:endParaRPr lang="en-US" sz="2400" kern="100" dirty="0" smtClean="0">
                        <a:latin typeface="+mj-lt"/>
                        <a:ea typeface="SimSun"/>
                        <a:cs typeface="Arial"/>
                      </a:endParaRPr>
                    </a:p>
                    <a:p>
                      <a:pPr marL="0" marR="0" algn="r">
                        <a:lnSpc>
                          <a:spcPts val="1200"/>
                        </a:lnSpc>
                        <a:spcBef>
                          <a:spcPts val="0"/>
                        </a:spcBef>
                        <a:spcAft>
                          <a:spcPts val="0"/>
                        </a:spcAft>
                      </a:pPr>
                      <a:r>
                        <a:rPr lang="fa-IR" sz="2400" kern="100" dirty="0" smtClean="0">
                          <a:latin typeface="+mj-lt"/>
                          <a:ea typeface="SimSun"/>
                          <a:cs typeface="Arial"/>
                        </a:rPr>
                        <a:t>پیامدهای</a:t>
                      </a:r>
                      <a:endParaRPr lang="en-US" sz="2400" kern="100" dirty="0">
                        <a:latin typeface="+mj-lt"/>
                        <a:ea typeface="SimSun"/>
                        <a:cs typeface="Arial"/>
                      </a:endParaRP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marL="0" marR="0" algn="l">
                        <a:lnSpc>
                          <a:spcPts val="1200"/>
                        </a:lnSpc>
                        <a:spcBef>
                          <a:spcPts val="0"/>
                        </a:spcBef>
                        <a:spcAft>
                          <a:spcPts val="0"/>
                        </a:spcAft>
                      </a:pPr>
                      <a:endParaRPr lang="en-US" sz="2400" kern="100" dirty="0" smtClean="0">
                        <a:latin typeface="+mj-lt"/>
                        <a:ea typeface="SimSun"/>
                        <a:cs typeface="Arial"/>
                      </a:endParaRPr>
                    </a:p>
                    <a:p>
                      <a:pPr marL="0" marR="0" algn="l">
                        <a:lnSpc>
                          <a:spcPts val="1200"/>
                        </a:lnSpc>
                        <a:spcBef>
                          <a:spcPts val="0"/>
                        </a:spcBef>
                        <a:spcAft>
                          <a:spcPts val="0"/>
                        </a:spcAft>
                      </a:pPr>
                      <a:r>
                        <a:rPr lang="en-US" sz="2400" kern="100" dirty="0" err="1" smtClean="0">
                          <a:latin typeface="+mj-lt"/>
                          <a:ea typeface="SimSun"/>
                          <a:cs typeface="Arial"/>
                        </a:rPr>
                        <a:t>pyâmdhây</a:t>
                      </a:r>
                      <a:endParaRPr lang="en-US" sz="2400" kern="100" dirty="0">
                        <a:latin typeface="+mj-lt"/>
                        <a:ea typeface="SimSun"/>
                        <a:cs typeface="Arial"/>
                      </a:endParaRP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marL="0" marR="0" algn="just">
                        <a:lnSpc>
                          <a:spcPts val="1200"/>
                        </a:lnSpc>
                        <a:spcBef>
                          <a:spcPts val="0"/>
                        </a:spcBef>
                        <a:spcAft>
                          <a:spcPts val="0"/>
                        </a:spcAft>
                      </a:pPr>
                      <a:endParaRPr lang="en-US" sz="2400" kern="100" dirty="0" smtClean="0">
                        <a:latin typeface="+mj-lt"/>
                        <a:ea typeface="SimSun"/>
                        <a:cs typeface="Arial"/>
                      </a:endParaRPr>
                    </a:p>
                    <a:p>
                      <a:pPr marL="0" marR="0" algn="just">
                        <a:lnSpc>
                          <a:spcPts val="1200"/>
                        </a:lnSpc>
                        <a:spcBef>
                          <a:spcPts val="0"/>
                        </a:spcBef>
                        <a:spcAft>
                          <a:spcPts val="0"/>
                        </a:spcAft>
                      </a:pPr>
                      <a:r>
                        <a:rPr lang="en-US" sz="2400" kern="100" dirty="0" smtClean="0">
                          <a:latin typeface="+mj-lt"/>
                          <a:ea typeface="SimSun"/>
                          <a:cs typeface="Arial"/>
                        </a:rPr>
                        <a:t>‘</a:t>
                      </a:r>
                      <a:r>
                        <a:rPr lang="en-US" sz="2400" kern="100" dirty="0">
                          <a:latin typeface="+mj-lt"/>
                          <a:ea typeface="SimSun"/>
                          <a:cs typeface="Arial"/>
                        </a:rPr>
                        <a:t>consequences of’</a:t>
                      </a: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tcPr>
                </a:tc>
              </a:tr>
              <a:tr h="650550">
                <a:tc>
                  <a:txBody>
                    <a:bodyPr/>
                    <a:lstStyle/>
                    <a:p>
                      <a:pPr marL="0" marR="0" algn="just">
                        <a:lnSpc>
                          <a:spcPts val="1200"/>
                        </a:lnSpc>
                        <a:spcBef>
                          <a:spcPts val="0"/>
                        </a:spcBef>
                        <a:spcAft>
                          <a:spcPts val="0"/>
                        </a:spcAft>
                      </a:pPr>
                      <a:endParaRPr lang="en-US" sz="2400" b="1" u="sng" kern="100" dirty="0" smtClean="0">
                        <a:latin typeface="+mj-lt"/>
                        <a:ea typeface="SimSun"/>
                        <a:cs typeface="Arial"/>
                      </a:endParaRPr>
                    </a:p>
                    <a:p>
                      <a:pPr marL="0" marR="0" algn="just">
                        <a:lnSpc>
                          <a:spcPts val="1200"/>
                        </a:lnSpc>
                        <a:spcBef>
                          <a:spcPts val="0"/>
                        </a:spcBef>
                        <a:spcAft>
                          <a:spcPts val="0"/>
                        </a:spcAft>
                      </a:pPr>
                      <a:r>
                        <a:rPr lang="ru-RU" sz="2400" b="1" u="none" kern="100" dirty="0" smtClean="0">
                          <a:solidFill>
                            <a:srgbClr val="FF0000"/>
                          </a:solidFill>
                          <a:latin typeface="+mj-lt"/>
                          <a:ea typeface="SimSun"/>
                          <a:cs typeface="Arial"/>
                        </a:rPr>
                        <a:t>а</a:t>
                      </a:r>
                      <a:r>
                        <a:rPr lang="ru-RU" sz="2400" kern="100" dirty="0" smtClean="0">
                          <a:latin typeface="+mj-lt"/>
                          <a:ea typeface="SimSun"/>
                          <a:cs typeface="Arial"/>
                        </a:rPr>
                        <a:t>н</a:t>
                      </a:r>
                      <a:r>
                        <a:rPr lang="en-US" sz="2400" kern="100" dirty="0">
                          <a:latin typeface="+mj-lt"/>
                          <a:ea typeface="SimSun"/>
                          <a:cs typeface="Times New Roman"/>
                        </a:rPr>
                        <a:t>ҷ</a:t>
                      </a:r>
                      <a:r>
                        <a:rPr lang="ru-RU" sz="2400" kern="100" dirty="0">
                          <a:latin typeface="+mj-lt"/>
                          <a:ea typeface="SimSun"/>
                          <a:cs typeface="Arial"/>
                        </a:rPr>
                        <a:t>уман</a:t>
                      </a:r>
                      <a:endParaRPr lang="en-US" sz="2400" kern="100" dirty="0">
                        <a:latin typeface="+mj-lt"/>
                        <a:ea typeface="SimSun"/>
                        <a:cs typeface="Arial"/>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ts val="1200"/>
                        </a:lnSpc>
                        <a:spcBef>
                          <a:spcPts val="0"/>
                        </a:spcBef>
                        <a:spcAft>
                          <a:spcPts val="0"/>
                        </a:spcAft>
                      </a:pPr>
                      <a:endParaRPr lang="en-US" sz="2400" b="1" u="sng" kern="100" dirty="0" smtClean="0">
                        <a:latin typeface="+mj-lt"/>
                        <a:ea typeface="SimSun"/>
                        <a:cs typeface="Arial"/>
                      </a:endParaRPr>
                    </a:p>
                    <a:p>
                      <a:pPr marL="0" marR="0" algn="r">
                        <a:lnSpc>
                          <a:spcPts val="1200"/>
                        </a:lnSpc>
                        <a:spcBef>
                          <a:spcPts val="0"/>
                        </a:spcBef>
                        <a:spcAft>
                          <a:spcPts val="0"/>
                        </a:spcAft>
                      </a:pPr>
                      <a:r>
                        <a:rPr lang="fa-IR" sz="2400" b="1" u="none" kern="100" dirty="0" smtClean="0">
                          <a:solidFill>
                            <a:srgbClr val="FF0000"/>
                          </a:solidFill>
                          <a:latin typeface="+mj-lt"/>
                          <a:ea typeface="SimSun"/>
                          <a:cs typeface="Arial"/>
                        </a:rPr>
                        <a:t>ا</a:t>
                      </a:r>
                      <a:r>
                        <a:rPr lang="fa-IR" sz="2400" kern="100" dirty="0" smtClean="0">
                          <a:latin typeface="+mj-lt"/>
                          <a:ea typeface="SimSun"/>
                          <a:cs typeface="Arial"/>
                        </a:rPr>
                        <a:t>نجمن</a:t>
                      </a:r>
                      <a:endParaRPr lang="en-US" sz="2400" kern="100" dirty="0">
                        <a:latin typeface="+mj-lt"/>
                        <a:ea typeface="SimSun"/>
                        <a:cs typeface="Arial"/>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l">
                        <a:lnSpc>
                          <a:spcPts val="1200"/>
                        </a:lnSpc>
                        <a:spcBef>
                          <a:spcPts val="0"/>
                        </a:spcBef>
                        <a:spcAft>
                          <a:spcPts val="0"/>
                        </a:spcAft>
                      </a:pPr>
                      <a:endParaRPr lang="en-US" sz="2400" b="1" kern="100" dirty="0" smtClean="0">
                        <a:latin typeface="+mj-lt"/>
                        <a:ea typeface="SimSun"/>
                        <a:cs typeface="Arial"/>
                      </a:endParaRPr>
                    </a:p>
                    <a:p>
                      <a:pPr marL="0" marR="0" algn="l">
                        <a:lnSpc>
                          <a:spcPts val="1200"/>
                        </a:lnSpc>
                        <a:spcBef>
                          <a:spcPts val="0"/>
                        </a:spcBef>
                        <a:spcAft>
                          <a:spcPts val="0"/>
                        </a:spcAft>
                      </a:pPr>
                      <a:r>
                        <a:rPr lang="en-US" sz="2400" b="0" kern="100" dirty="0" err="1" smtClean="0">
                          <a:solidFill>
                            <a:srgbClr val="FF0000"/>
                          </a:solidFill>
                          <a:latin typeface="+mj-lt"/>
                          <a:ea typeface="SimSun"/>
                          <a:cs typeface="Arial"/>
                        </a:rPr>
                        <a:t>a</a:t>
                      </a:r>
                      <a:r>
                        <a:rPr lang="en-US" sz="2400" kern="100" dirty="0" err="1" smtClean="0">
                          <a:latin typeface="+mj-lt"/>
                          <a:ea typeface="SimSun"/>
                          <a:cs typeface="Arial"/>
                        </a:rPr>
                        <a:t>njmn</a:t>
                      </a:r>
                      <a:endParaRPr lang="en-US" sz="2400" kern="100" dirty="0">
                        <a:latin typeface="+mj-lt"/>
                        <a:ea typeface="SimSun"/>
                        <a:cs typeface="Arial"/>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just">
                        <a:lnSpc>
                          <a:spcPts val="1200"/>
                        </a:lnSpc>
                        <a:spcBef>
                          <a:spcPts val="0"/>
                        </a:spcBef>
                        <a:spcAft>
                          <a:spcPts val="0"/>
                        </a:spcAft>
                      </a:pPr>
                      <a:endParaRPr lang="en-US" sz="2400" kern="100" dirty="0" smtClean="0">
                        <a:latin typeface="+mj-lt"/>
                        <a:ea typeface="SimSun"/>
                        <a:cs typeface="Arial"/>
                      </a:endParaRPr>
                    </a:p>
                    <a:p>
                      <a:pPr marL="0" marR="0" algn="just">
                        <a:lnSpc>
                          <a:spcPts val="1200"/>
                        </a:lnSpc>
                        <a:spcBef>
                          <a:spcPts val="0"/>
                        </a:spcBef>
                        <a:spcAft>
                          <a:spcPts val="0"/>
                        </a:spcAft>
                      </a:pPr>
                      <a:r>
                        <a:rPr lang="en-US" sz="2400" kern="100" dirty="0" smtClean="0">
                          <a:latin typeface="+mj-lt"/>
                          <a:ea typeface="SimSun"/>
                          <a:cs typeface="Arial"/>
                        </a:rPr>
                        <a:t>‘</a:t>
                      </a:r>
                      <a:r>
                        <a:rPr lang="en-US" sz="2400" kern="100" dirty="0">
                          <a:latin typeface="+mj-lt"/>
                          <a:ea typeface="SimSun"/>
                          <a:cs typeface="Arial"/>
                        </a:rPr>
                        <a:t>organization’</a:t>
                      </a: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r h="650550">
                <a:tc>
                  <a:txBody>
                    <a:bodyPr/>
                    <a:lstStyle/>
                    <a:p>
                      <a:pPr marL="0" marR="0" algn="just">
                        <a:lnSpc>
                          <a:spcPts val="1200"/>
                        </a:lnSpc>
                        <a:spcBef>
                          <a:spcPts val="0"/>
                        </a:spcBef>
                        <a:spcAft>
                          <a:spcPts val="0"/>
                        </a:spcAft>
                      </a:pPr>
                      <a:endParaRPr lang="en-US" sz="2400" kern="100" dirty="0" smtClean="0">
                        <a:latin typeface="+mj-lt"/>
                        <a:ea typeface="SimSun"/>
                        <a:cs typeface="Arial"/>
                      </a:endParaRPr>
                    </a:p>
                    <a:p>
                      <a:pPr marL="0" marR="0" algn="just">
                        <a:lnSpc>
                          <a:spcPts val="1200"/>
                        </a:lnSpc>
                        <a:spcBef>
                          <a:spcPts val="0"/>
                        </a:spcBef>
                        <a:spcAft>
                          <a:spcPts val="0"/>
                        </a:spcAft>
                      </a:pPr>
                      <a:r>
                        <a:rPr lang="ru-RU" sz="2400" kern="100" dirty="0" smtClean="0">
                          <a:latin typeface="+mj-lt"/>
                          <a:ea typeface="SimSun"/>
                          <a:cs typeface="Arial"/>
                        </a:rPr>
                        <a:t>қоъид</a:t>
                      </a:r>
                      <a:r>
                        <a:rPr lang="ru-RU" sz="2400" b="1" u="none" kern="100" dirty="0" smtClean="0">
                          <a:solidFill>
                            <a:srgbClr val="FF0000"/>
                          </a:solidFill>
                          <a:latin typeface="+mj-lt"/>
                          <a:ea typeface="SimSun"/>
                          <a:cs typeface="Arial"/>
                        </a:rPr>
                        <a:t>а</a:t>
                      </a:r>
                      <a:endParaRPr lang="en-US" sz="2400" u="none" kern="100" dirty="0">
                        <a:solidFill>
                          <a:srgbClr val="FF0000"/>
                        </a:solidFill>
                        <a:latin typeface="+mj-lt"/>
                        <a:ea typeface="SimSun"/>
                        <a:cs typeface="Arial"/>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ts val="1200"/>
                        </a:lnSpc>
                        <a:spcBef>
                          <a:spcPts val="0"/>
                        </a:spcBef>
                        <a:spcAft>
                          <a:spcPts val="0"/>
                        </a:spcAft>
                      </a:pPr>
                      <a:endParaRPr lang="en-US" sz="2400" kern="100" dirty="0" smtClean="0">
                        <a:latin typeface="+mj-lt"/>
                        <a:ea typeface="SimSun"/>
                        <a:cs typeface="Arial"/>
                      </a:endParaRPr>
                    </a:p>
                    <a:p>
                      <a:pPr marL="0" marR="0" algn="r">
                        <a:lnSpc>
                          <a:spcPts val="1200"/>
                        </a:lnSpc>
                        <a:spcBef>
                          <a:spcPts val="0"/>
                        </a:spcBef>
                        <a:spcAft>
                          <a:spcPts val="0"/>
                        </a:spcAft>
                      </a:pPr>
                      <a:r>
                        <a:rPr lang="fa-IR" sz="2400" kern="100" dirty="0" smtClean="0">
                          <a:latin typeface="+mj-lt"/>
                          <a:ea typeface="SimSun"/>
                          <a:cs typeface="Arial"/>
                        </a:rPr>
                        <a:t>قاعد</a:t>
                      </a:r>
                      <a:r>
                        <a:rPr lang="fa-IR" sz="2400" b="1" u="none" kern="100" dirty="0" smtClean="0">
                          <a:solidFill>
                            <a:srgbClr val="FF0000"/>
                          </a:solidFill>
                          <a:latin typeface="+mj-lt"/>
                          <a:ea typeface="SimSun"/>
                          <a:cs typeface="Arial"/>
                        </a:rPr>
                        <a:t>ه</a:t>
                      </a:r>
                      <a:endParaRPr lang="en-US" sz="2400" u="none" kern="100" dirty="0">
                        <a:solidFill>
                          <a:srgbClr val="FF0000"/>
                        </a:solidFill>
                        <a:latin typeface="+mj-lt"/>
                        <a:ea typeface="SimSun"/>
                        <a:cs typeface="Arial"/>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l">
                        <a:lnSpc>
                          <a:spcPts val="1200"/>
                        </a:lnSpc>
                        <a:spcBef>
                          <a:spcPts val="0"/>
                        </a:spcBef>
                        <a:spcAft>
                          <a:spcPts val="0"/>
                        </a:spcAft>
                      </a:pPr>
                      <a:endParaRPr lang="en-US" sz="2400" kern="100" dirty="0" smtClean="0">
                        <a:latin typeface="+mj-lt"/>
                        <a:ea typeface="SimSun"/>
                        <a:cs typeface="Arial"/>
                      </a:endParaRPr>
                    </a:p>
                    <a:p>
                      <a:pPr marL="0" marR="0" algn="l">
                        <a:lnSpc>
                          <a:spcPts val="1200"/>
                        </a:lnSpc>
                        <a:spcBef>
                          <a:spcPts val="0"/>
                        </a:spcBef>
                        <a:spcAft>
                          <a:spcPts val="0"/>
                        </a:spcAft>
                      </a:pPr>
                      <a:r>
                        <a:rPr lang="en-US" sz="2400" kern="100" dirty="0" err="1" smtClean="0">
                          <a:latin typeface="+mj-lt"/>
                          <a:ea typeface="SimSun"/>
                          <a:cs typeface="Arial"/>
                        </a:rPr>
                        <a:t>qâed</a:t>
                      </a:r>
                      <a:r>
                        <a:rPr lang="en-US" sz="2400" b="0" kern="100" dirty="0" err="1" smtClean="0">
                          <a:solidFill>
                            <a:srgbClr val="FF0000"/>
                          </a:solidFill>
                          <a:latin typeface="+mj-lt"/>
                          <a:ea typeface="SimSun"/>
                          <a:cs typeface="Arial"/>
                        </a:rPr>
                        <a:t>h</a:t>
                      </a:r>
                      <a:endParaRPr lang="en-US" sz="2400" b="0" kern="100" dirty="0">
                        <a:solidFill>
                          <a:srgbClr val="FF0000"/>
                        </a:solidFill>
                        <a:latin typeface="+mj-lt"/>
                        <a:ea typeface="SimSun"/>
                        <a:cs typeface="Arial"/>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just">
                        <a:lnSpc>
                          <a:spcPts val="1200"/>
                        </a:lnSpc>
                        <a:spcBef>
                          <a:spcPts val="0"/>
                        </a:spcBef>
                        <a:spcAft>
                          <a:spcPts val="0"/>
                        </a:spcAft>
                      </a:pPr>
                      <a:endParaRPr lang="en-US" sz="2400" kern="100" dirty="0" smtClean="0">
                        <a:latin typeface="+mj-lt"/>
                        <a:ea typeface="SimSun"/>
                        <a:cs typeface="Arial"/>
                      </a:endParaRPr>
                    </a:p>
                    <a:p>
                      <a:pPr marL="0" marR="0" algn="just">
                        <a:lnSpc>
                          <a:spcPts val="1200"/>
                        </a:lnSpc>
                        <a:spcBef>
                          <a:spcPts val="0"/>
                        </a:spcBef>
                        <a:spcAft>
                          <a:spcPts val="0"/>
                        </a:spcAft>
                      </a:pPr>
                      <a:r>
                        <a:rPr lang="en-US" sz="2400" kern="100" dirty="0" smtClean="0">
                          <a:latin typeface="+mj-lt"/>
                          <a:ea typeface="SimSun"/>
                          <a:cs typeface="Arial"/>
                        </a:rPr>
                        <a:t>‘</a:t>
                      </a:r>
                      <a:r>
                        <a:rPr lang="en-US" sz="2400" kern="100" dirty="0">
                          <a:latin typeface="+mj-lt"/>
                          <a:ea typeface="SimSun"/>
                          <a:cs typeface="Arial"/>
                        </a:rPr>
                        <a:t>regulation’</a:t>
                      </a: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bl>
          </a:graphicData>
        </a:graphic>
      </p:graphicFrame>
      <p:graphicFrame>
        <p:nvGraphicFramePr>
          <p:cNvPr id="76" name="Table 75"/>
          <p:cNvGraphicFramePr>
            <a:graphicFrameLocks noGrp="1"/>
          </p:cNvGraphicFramePr>
          <p:nvPr/>
        </p:nvGraphicFramePr>
        <p:xfrm>
          <a:off x="14814550" y="26457275"/>
          <a:ext cx="9525000" cy="2442188"/>
        </p:xfrm>
        <a:graphic>
          <a:graphicData uri="http://schemas.openxmlformats.org/drawingml/2006/table">
            <a:tbl>
              <a:tblPr firstRow="1">
                <a:tableStyleId>{93296810-A885-4BE3-A3E7-6D5BEEA58F35}</a:tableStyleId>
              </a:tblPr>
              <a:tblGrid>
                <a:gridCol w="2041525"/>
                <a:gridCol w="2286000"/>
                <a:gridCol w="2816225"/>
                <a:gridCol w="2381250"/>
              </a:tblGrid>
              <a:tr h="487680">
                <a:tc>
                  <a:txBody>
                    <a:bodyPr/>
                    <a:lstStyle/>
                    <a:p>
                      <a:pPr marL="0" marR="0" algn="ctr">
                        <a:lnSpc>
                          <a:spcPts val="1200"/>
                        </a:lnSpc>
                        <a:spcBef>
                          <a:spcPts val="0"/>
                        </a:spcBef>
                        <a:spcAft>
                          <a:spcPts val="0"/>
                        </a:spcAft>
                      </a:pPr>
                      <a:endParaRPr lang="en-US" sz="2400" kern="100" dirty="0" smtClean="0">
                        <a:latin typeface="+mj-lt"/>
                        <a:ea typeface="SimSun"/>
                        <a:cs typeface="Arial"/>
                      </a:endParaRPr>
                    </a:p>
                    <a:p>
                      <a:pPr marL="0" marR="0" algn="ctr">
                        <a:lnSpc>
                          <a:spcPts val="1200"/>
                        </a:lnSpc>
                        <a:spcBef>
                          <a:spcPts val="0"/>
                        </a:spcBef>
                        <a:spcAft>
                          <a:spcPts val="0"/>
                        </a:spcAft>
                      </a:pPr>
                      <a:r>
                        <a:rPr lang="en-US" sz="2400" kern="100" dirty="0" smtClean="0">
                          <a:latin typeface="+mj-lt"/>
                          <a:ea typeface="SimSun"/>
                          <a:cs typeface="Arial"/>
                        </a:rPr>
                        <a:t>TAJIK</a:t>
                      </a:r>
                      <a:endParaRPr lang="en-US" sz="2400" kern="100" dirty="0">
                        <a:latin typeface="+mj-lt"/>
                        <a:ea typeface="SimSun"/>
                        <a:cs typeface="Arial"/>
                      </a:endParaRPr>
                    </a:p>
                  </a:txBody>
                  <a:tcPr marL="68580" marR="68580" marT="0" marB="0">
                    <a:lnB w="38100" cmpd="sng">
                      <a:noFill/>
                    </a:lnB>
                  </a:tcPr>
                </a:tc>
                <a:tc>
                  <a:txBody>
                    <a:bodyPr/>
                    <a:lstStyle/>
                    <a:p>
                      <a:pPr marL="0" marR="0" algn="ctr">
                        <a:lnSpc>
                          <a:spcPts val="1200"/>
                        </a:lnSpc>
                        <a:spcBef>
                          <a:spcPts val="0"/>
                        </a:spcBef>
                        <a:spcAft>
                          <a:spcPts val="0"/>
                        </a:spcAft>
                      </a:pPr>
                      <a:endParaRPr lang="en-US" sz="2400" kern="100" dirty="0" smtClean="0">
                        <a:latin typeface="+mj-lt"/>
                        <a:ea typeface="SimSun"/>
                        <a:cs typeface="Arial"/>
                      </a:endParaRPr>
                    </a:p>
                    <a:p>
                      <a:pPr marL="0" marR="0" algn="ctr">
                        <a:lnSpc>
                          <a:spcPts val="1200"/>
                        </a:lnSpc>
                        <a:spcBef>
                          <a:spcPts val="0"/>
                        </a:spcBef>
                        <a:spcAft>
                          <a:spcPts val="0"/>
                        </a:spcAft>
                      </a:pPr>
                      <a:r>
                        <a:rPr lang="en-US" sz="2400" kern="100" dirty="0" smtClean="0">
                          <a:latin typeface="+mj-lt"/>
                          <a:ea typeface="SimSun"/>
                          <a:cs typeface="Arial"/>
                        </a:rPr>
                        <a:t>FARSI</a:t>
                      </a:r>
                      <a:endParaRPr lang="en-US" sz="2400" kern="100" dirty="0">
                        <a:latin typeface="+mj-lt"/>
                        <a:ea typeface="SimSun"/>
                        <a:cs typeface="Arial"/>
                      </a:endParaRPr>
                    </a:p>
                  </a:txBody>
                  <a:tcPr marL="68580" marR="68580" marT="0" marB="0">
                    <a:lnB w="38100" cmpd="sng">
                      <a:noFill/>
                    </a:lnB>
                  </a:tcPr>
                </a:tc>
                <a:tc>
                  <a:txBody>
                    <a:bodyPr/>
                    <a:lstStyle/>
                    <a:p>
                      <a:pPr marL="0" marR="0" algn="ctr">
                        <a:lnSpc>
                          <a:spcPts val="1200"/>
                        </a:lnSpc>
                        <a:spcBef>
                          <a:spcPts val="0"/>
                        </a:spcBef>
                        <a:spcAft>
                          <a:spcPts val="0"/>
                        </a:spcAft>
                      </a:pPr>
                      <a:endParaRPr lang="en-US" sz="2400" kern="100" dirty="0" smtClean="0">
                        <a:latin typeface="+mj-lt"/>
                        <a:ea typeface="SimSun"/>
                        <a:cs typeface="Arial"/>
                      </a:endParaRPr>
                    </a:p>
                    <a:p>
                      <a:pPr marL="0" marR="0" algn="ctr">
                        <a:lnSpc>
                          <a:spcPts val="1200"/>
                        </a:lnSpc>
                        <a:spcBef>
                          <a:spcPts val="0"/>
                        </a:spcBef>
                        <a:spcAft>
                          <a:spcPts val="0"/>
                        </a:spcAft>
                      </a:pPr>
                      <a:r>
                        <a:rPr lang="en-US" sz="2400" kern="100" dirty="0" smtClean="0">
                          <a:latin typeface="+mj-lt"/>
                          <a:ea typeface="SimSun"/>
                          <a:cs typeface="Arial"/>
                        </a:rPr>
                        <a:t>FARSI</a:t>
                      </a:r>
                      <a:r>
                        <a:rPr lang="en-US" sz="2400" kern="100" baseline="0" dirty="0" smtClean="0">
                          <a:latin typeface="+mj-lt"/>
                          <a:ea typeface="SimSun"/>
                          <a:cs typeface="Arial"/>
                        </a:rPr>
                        <a:t> </a:t>
                      </a:r>
                      <a:r>
                        <a:rPr lang="en-US" sz="2400" kern="100" dirty="0" smtClean="0">
                          <a:latin typeface="+mj-lt"/>
                          <a:ea typeface="SimSun"/>
                          <a:cs typeface="Arial"/>
                        </a:rPr>
                        <a:t>TRANSLIT</a:t>
                      </a:r>
                      <a:endParaRPr lang="en-US" sz="2400" kern="100" dirty="0">
                        <a:latin typeface="+mj-lt"/>
                        <a:ea typeface="SimSun"/>
                        <a:cs typeface="Arial"/>
                      </a:endParaRPr>
                    </a:p>
                  </a:txBody>
                  <a:tcPr marL="68580" marR="68580" marT="0" marB="0">
                    <a:lnB w="38100" cmpd="sng">
                      <a:noFill/>
                    </a:lnB>
                  </a:tcPr>
                </a:tc>
                <a:tc>
                  <a:txBody>
                    <a:bodyPr/>
                    <a:lstStyle/>
                    <a:p>
                      <a:pPr marL="0" marR="0" algn="ctr">
                        <a:lnSpc>
                          <a:spcPts val="1200"/>
                        </a:lnSpc>
                        <a:spcBef>
                          <a:spcPts val="0"/>
                        </a:spcBef>
                        <a:spcAft>
                          <a:spcPts val="0"/>
                        </a:spcAft>
                      </a:pPr>
                      <a:endParaRPr lang="en-US" sz="2400" kern="100" dirty="0" smtClean="0">
                        <a:latin typeface="+mj-lt"/>
                        <a:ea typeface="SimSun"/>
                        <a:cs typeface="Arial"/>
                      </a:endParaRPr>
                    </a:p>
                    <a:p>
                      <a:pPr marL="0" marR="0" algn="ctr">
                        <a:lnSpc>
                          <a:spcPts val="1200"/>
                        </a:lnSpc>
                        <a:spcBef>
                          <a:spcPts val="0"/>
                        </a:spcBef>
                        <a:spcAft>
                          <a:spcPts val="0"/>
                        </a:spcAft>
                      </a:pPr>
                      <a:r>
                        <a:rPr lang="en-US" sz="2400" kern="100" dirty="0" smtClean="0">
                          <a:latin typeface="+mj-lt"/>
                          <a:ea typeface="SimSun"/>
                          <a:cs typeface="Arial"/>
                        </a:rPr>
                        <a:t>ENGLISH</a:t>
                      </a:r>
                    </a:p>
                    <a:p>
                      <a:pPr marL="0" marR="0" algn="ctr">
                        <a:lnSpc>
                          <a:spcPts val="1200"/>
                        </a:lnSpc>
                        <a:spcBef>
                          <a:spcPts val="0"/>
                        </a:spcBef>
                        <a:spcAft>
                          <a:spcPts val="0"/>
                        </a:spcAft>
                      </a:pPr>
                      <a:endParaRPr lang="en-US" sz="2400" kern="100" dirty="0">
                        <a:latin typeface="+mj-lt"/>
                        <a:ea typeface="SimSun"/>
                        <a:cs typeface="Arial"/>
                      </a:endParaRPr>
                    </a:p>
                  </a:txBody>
                  <a:tcPr marL="68580" marR="68580" marT="0" marB="0">
                    <a:lnB w="38100" cmpd="sng">
                      <a:noFill/>
                    </a:lnB>
                  </a:tcPr>
                </a:tc>
              </a:tr>
              <a:tr h="650550">
                <a:tc>
                  <a:txBody>
                    <a:bodyPr/>
                    <a:lstStyle/>
                    <a:p>
                      <a:pPr marL="0" marR="0" algn="just">
                        <a:lnSpc>
                          <a:spcPts val="1200"/>
                        </a:lnSpc>
                        <a:spcBef>
                          <a:spcPts val="0"/>
                        </a:spcBef>
                        <a:spcAft>
                          <a:spcPts val="0"/>
                        </a:spcAft>
                      </a:pPr>
                      <a:endParaRPr lang="en-US" sz="2400" kern="100" dirty="0" smtClean="0">
                        <a:latin typeface="+mn-lt"/>
                        <a:ea typeface="SimSun"/>
                        <a:cs typeface="Arial"/>
                      </a:endParaRPr>
                    </a:p>
                    <a:p>
                      <a:pPr marL="0" marR="0" algn="just">
                        <a:lnSpc>
                          <a:spcPts val="1200"/>
                        </a:lnSpc>
                        <a:spcBef>
                          <a:spcPts val="0"/>
                        </a:spcBef>
                        <a:spcAft>
                          <a:spcPts val="0"/>
                        </a:spcAft>
                      </a:pPr>
                      <a:r>
                        <a:rPr lang="ru-RU" sz="2400" kern="100" dirty="0" smtClean="0">
                          <a:latin typeface="+mn-lt"/>
                          <a:ea typeface="SimSun"/>
                          <a:cs typeface="Arial"/>
                        </a:rPr>
                        <a:t>Шуда</a:t>
                      </a:r>
                      <a:r>
                        <a:rPr lang="ru-RU" sz="2400" b="0" kern="100" dirty="0" smtClean="0">
                          <a:solidFill>
                            <a:srgbClr val="FF0000"/>
                          </a:solidFill>
                          <a:latin typeface="+mn-lt"/>
                          <a:ea typeface="SimSun"/>
                          <a:cs typeface="Arial"/>
                        </a:rPr>
                        <a:t>аст</a:t>
                      </a:r>
                      <a:endParaRPr lang="en-US" sz="2400" b="0" kern="100" dirty="0">
                        <a:solidFill>
                          <a:srgbClr val="FF0000"/>
                        </a:solidFill>
                        <a:latin typeface="+mn-lt"/>
                        <a:ea typeface="SimSun"/>
                        <a:cs typeface="Arial"/>
                      </a:endParaRP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marL="0" marR="0" algn="r">
                        <a:lnSpc>
                          <a:spcPts val="1200"/>
                        </a:lnSpc>
                        <a:spcBef>
                          <a:spcPts val="0"/>
                        </a:spcBef>
                        <a:spcAft>
                          <a:spcPts val="0"/>
                        </a:spcAft>
                      </a:pPr>
                      <a:endParaRPr lang="en-US" sz="2400" kern="100" dirty="0" smtClean="0">
                        <a:latin typeface="+mn-lt"/>
                        <a:ea typeface="SimSun"/>
                        <a:cs typeface="Arial"/>
                      </a:endParaRPr>
                    </a:p>
                    <a:p>
                      <a:pPr marL="0" marR="0" algn="r">
                        <a:lnSpc>
                          <a:spcPts val="1200"/>
                        </a:lnSpc>
                        <a:spcBef>
                          <a:spcPts val="0"/>
                        </a:spcBef>
                        <a:spcAft>
                          <a:spcPts val="0"/>
                        </a:spcAft>
                      </a:pPr>
                      <a:r>
                        <a:rPr lang="fa-IR" sz="2400" kern="100" dirty="0" smtClean="0">
                          <a:latin typeface="+mn-lt"/>
                          <a:ea typeface="SimSun"/>
                          <a:cs typeface="Arial"/>
                        </a:rPr>
                        <a:t>شده </a:t>
                      </a:r>
                      <a:r>
                        <a:rPr lang="fa-IR" sz="2400" b="0" kern="100" dirty="0">
                          <a:solidFill>
                            <a:srgbClr val="FF0000"/>
                          </a:solidFill>
                          <a:latin typeface="+mn-lt"/>
                          <a:ea typeface="SimSun"/>
                          <a:cs typeface="Arial"/>
                        </a:rPr>
                        <a:t>است</a:t>
                      </a:r>
                      <a:endParaRPr lang="en-US" sz="2400" b="0" kern="100" dirty="0">
                        <a:solidFill>
                          <a:srgbClr val="FF0000"/>
                        </a:solidFill>
                        <a:latin typeface="+mn-lt"/>
                        <a:ea typeface="SimSun"/>
                        <a:cs typeface="Arial"/>
                      </a:endParaRP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marL="0" marR="0" algn="l">
                        <a:lnSpc>
                          <a:spcPts val="1200"/>
                        </a:lnSpc>
                        <a:spcBef>
                          <a:spcPts val="0"/>
                        </a:spcBef>
                        <a:spcAft>
                          <a:spcPts val="0"/>
                        </a:spcAft>
                      </a:pPr>
                      <a:endParaRPr lang="en-US" sz="2400" kern="100" dirty="0" smtClean="0">
                        <a:latin typeface="+mn-lt"/>
                        <a:ea typeface="SimSun"/>
                        <a:cs typeface="Arial"/>
                      </a:endParaRPr>
                    </a:p>
                    <a:p>
                      <a:pPr marL="0" marR="0" algn="l">
                        <a:lnSpc>
                          <a:spcPts val="1200"/>
                        </a:lnSpc>
                        <a:spcBef>
                          <a:spcPts val="0"/>
                        </a:spcBef>
                        <a:spcAft>
                          <a:spcPts val="0"/>
                        </a:spcAft>
                      </a:pPr>
                      <a:r>
                        <a:rPr lang="en-US" sz="2400" kern="100" dirty="0" err="1" smtClean="0">
                          <a:latin typeface="+mn-lt"/>
                          <a:ea typeface="SimSun"/>
                          <a:cs typeface="Arial"/>
                        </a:rPr>
                        <a:t>shdh</a:t>
                      </a:r>
                      <a:r>
                        <a:rPr lang="en-US" sz="2400" kern="100" dirty="0" smtClean="0">
                          <a:latin typeface="+mn-lt"/>
                          <a:ea typeface="SimSun"/>
                          <a:cs typeface="Arial"/>
                        </a:rPr>
                        <a:t> </a:t>
                      </a:r>
                      <a:r>
                        <a:rPr lang="en-US" sz="2400" b="0" kern="100" dirty="0" err="1">
                          <a:solidFill>
                            <a:srgbClr val="FF0000"/>
                          </a:solidFill>
                          <a:latin typeface="+mn-lt"/>
                          <a:ea typeface="SimSun"/>
                          <a:cs typeface="Arial"/>
                        </a:rPr>
                        <a:t>ast</a:t>
                      </a:r>
                      <a:endParaRPr lang="en-US" sz="2400" b="0" kern="100" dirty="0">
                        <a:solidFill>
                          <a:srgbClr val="FF0000"/>
                        </a:solidFill>
                        <a:latin typeface="+mn-lt"/>
                        <a:ea typeface="SimSun"/>
                        <a:cs typeface="Arial"/>
                      </a:endParaRP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marL="0" marR="0" algn="l">
                        <a:lnSpc>
                          <a:spcPts val="1200"/>
                        </a:lnSpc>
                        <a:spcBef>
                          <a:spcPts val="0"/>
                        </a:spcBef>
                        <a:spcAft>
                          <a:spcPts val="0"/>
                        </a:spcAft>
                      </a:pPr>
                      <a:endParaRPr lang="en-US" sz="2400" kern="100" dirty="0" smtClean="0">
                        <a:latin typeface="+mn-lt"/>
                        <a:ea typeface="SimSun"/>
                        <a:cs typeface="Arial"/>
                      </a:endParaRPr>
                    </a:p>
                    <a:p>
                      <a:pPr marL="0" marR="0" algn="l">
                        <a:lnSpc>
                          <a:spcPts val="1200"/>
                        </a:lnSpc>
                        <a:spcBef>
                          <a:spcPts val="0"/>
                        </a:spcBef>
                        <a:spcAft>
                          <a:spcPts val="0"/>
                        </a:spcAft>
                      </a:pPr>
                      <a:r>
                        <a:rPr lang="en-US" sz="2400" kern="100" dirty="0" smtClean="0">
                          <a:latin typeface="+mn-lt"/>
                          <a:ea typeface="SimSun"/>
                          <a:cs typeface="Arial"/>
                        </a:rPr>
                        <a:t>‘</a:t>
                      </a:r>
                      <a:r>
                        <a:rPr lang="en-US" sz="2400" kern="100" dirty="0">
                          <a:latin typeface="+mn-lt"/>
                          <a:ea typeface="SimSun"/>
                          <a:cs typeface="Arial"/>
                        </a:rPr>
                        <a:t>has become’</a:t>
                      </a: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tcPr>
                </a:tc>
              </a:tr>
              <a:tr h="650550">
                <a:tc>
                  <a:txBody>
                    <a:bodyPr/>
                    <a:lstStyle/>
                    <a:p>
                      <a:pPr marL="0" marR="0" algn="just">
                        <a:lnSpc>
                          <a:spcPts val="1200"/>
                        </a:lnSpc>
                        <a:spcBef>
                          <a:spcPts val="0"/>
                        </a:spcBef>
                        <a:spcAft>
                          <a:spcPts val="0"/>
                        </a:spcAft>
                      </a:pPr>
                      <a:endParaRPr lang="en-US" sz="2400" kern="100" dirty="0" smtClean="0">
                        <a:latin typeface="+mn-lt"/>
                        <a:ea typeface="SimSun"/>
                        <a:cs typeface="Arial"/>
                      </a:endParaRPr>
                    </a:p>
                    <a:p>
                      <a:pPr marL="0" marR="0" algn="just">
                        <a:lnSpc>
                          <a:spcPts val="1200"/>
                        </a:lnSpc>
                        <a:spcBef>
                          <a:spcPts val="0"/>
                        </a:spcBef>
                        <a:spcAft>
                          <a:spcPts val="0"/>
                        </a:spcAft>
                      </a:pPr>
                      <a:r>
                        <a:rPr lang="ru-RU" sz="2400" kern="100" dirty="0" smtClean="0">
                          <a:latin typeface="+mn-lt"/>
                          <a:ea typeface="SimSun"/>
                          <a:cs typeface="Arial"/>
                        </a:rPr>
                        <a:t>қоъида</a:t>
                      </a:r>
                      <a:r>
                        <a:rPr lang="ru-RU" sz="2400" b="0" kern="100" dirty="0" smtClean="0">
                          <a:solidFill>
                            <a:srgbClr val="FF0000"/>
                          </a:solidFill>
                          <a:latin typeface="+mn-lt"/>
                          <a:ea typeface="SimSun"/>
                          <a:cs typeface="Arial"/>
                        </a:rPr>
                        <a:t>ҳои</a:t>
                      </a:r>
                      <a:endParaRPr lang="en-US" sz="2400" b="0" kern="100" dirty="0">
                        <a:solidFill>
                          <a:srgbClr val="FF0000"/>
                        </a:solidFill>
                        <a:latin typeface="+mn-lt"/>
                        <a:ea typeface="SimSun"/>
                        <a:cs typeface="Arial"/>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ts val="1200"/>
                        </a:lnSpc>
                        <a:spcBef>
                          <a:spcPts val="0"/>
                        </a:spcBef>
                        <a:spcAft>
                          <a:spcPts val="0"/>
                        </a:spcAft>
                      </a:pPr>
                      <a:endParaRPr lang="en-US" sz="2400" kern="100" dirty="0" smtClean="0">
                        <a:latin typeface="+mn-lt"/>
                        <a:ea typeface="SimSun"/>
                        <a:cs typeface="Arial"/>
                      </a:endParaRPr>
                    </a:p>
                    <a:p>
                      <a:pPr marL="0" marR="0" algn="r">
                        <a:lnSpc>
                          <a:spcPts val="1200"/>
                        </a:lnSpc>
                        <a:spcBef>
                          <a:spcPts val="0"/>
                        </a:spcBef>
                        <a:spcAft>
                          <a:spcPts val="0"/>
                        </a:spcAft>
                      </a:pPr>
                      <a:r>
                        <a:rPr lang="fa-IR" sz="2400" kern="100" dirty="0" smtClean="0">
                          <a:latin typeface="+mn-lt"/>
                          <a:ea typeface="SimSun"/>
                          <a:cs typeface="Arial"/>
                        </a:rPr>
                        <a:t>قاعده </a:t>
                      </a:r>
                      <a:r>
                        <a:rPr lang="fa-IR" sz="2400" b="0" kern="100" dirty="0">
                          <a:solidFill>
                            <a:srgbClr val="FF0000"/>
                          </a:solidFill>
                          <a:latin typeface="+mn-lt"/>
                          <a:ea typeface="SimSun"/>
                          <a:cs typeface="Arial"/>
                        </a:rPr>
                        <a:t>های</a:t>
                      </a:r>
                      <a:endParaRPr lang="en-US" sz="2400" b="0" kern="100" dirty="0">
                        <a:solidFill>
                          <a:srgbClr val="FF0000"/>
                        </a:solidFill>
                        <a:latin typeface="+mn-lt"/>
                        <a:ea typeface="SimSun"/>
                        <a:cs typeface="Arial"/>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l">
                        <a:lnSpc>
                          <a:spcPts val="1200"/>
                        </a:lnSpc>
                        <a:spcBef>
                          <a:spcPts val="0"/>
                        </a:spcBef>
                        <a:spcAft>
                          <a:spcPts val="0"/>
                        </a:spcAft>
                      </a:pPr>
                      <a:endParaRPr lang="en-US" sz="2400" kern="100" dirty="0" smtClean="0">
                        <a:latin typeface="+mn-lt"/>
                        <a:ea typeface="SimSun"/>
                        <a:cs typeface="Arial"/>
                      </a:endParaRPr>
                    </a:p>
                    <a:p>
                      <a:pPr marL="0" marR="0" algn="l">
                        <a:lnSpc>
                          <a:spcPts val="1200"/>
                        </a:lnSpc>
                        <a:spcBef>
                          <a:spcPts val="0"/>
                        </a:spcBef>
                        <a:spcAft>
                          <a:spcPts val="0"/>
                        </a:spcAft>
                      </a:pPr>
                      <a:r>
                        <a:rPr lang="en-US" sz="2400" kern="100" dirty="0" err="1" smtClean="0">
                          <a:latin typeface="+mn-lt"/>
                          <a:ea typeface="SimSun"/>
                          <a:cs typeface="Arial"/>
                        </a:rPr>
                        <a:t>qâedh</a:t>
                      </a:r>
                      <a:r>
                        <a:rPr lang="en-US" sz="2400" kern="100" dirty="0" smtClean="0">
                          <a:latin typeface="+mn-lt"/>
                          <a:ea typeface="SimSun"/>
                          <a:cs typeface="Arial"/>
                        </a:rPr>
                        <a:t> </a:t>
                      </a:r>
                      <a:r>
                        <a:rPr lang="en-US" sz="2400" b="0" kern="100" dirty="0" err="1">
                          <a:solidFill>
                            <a:srgbClr val="FF0000"/>
                          </a:solidFill>
                          <a:latin typeface="+mn-lt"/>
                          <a:ea typeface="SimSun"/>
                          <a:cs typeface="Arial"/>
                        </a:rPr>
                        <a:t>hây</a:t>
                      </a:r>
                      <a:endParaRPr lang="en-US" sz="2400" b="0" kern="100" dirty="0">
                        <a:solidFill>
                          <a:srgbClr val="FF0000"/>
                        </a:solidFill>
                        <a:latin typeface="+mn-lt"/>
                        <a:ea typeface="SimSun"/>
                        <a:cs typeface="Arial"/>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l">
                        <a:lnSpc>
                          <a:spcPts val="1200"/>
                        </a:lnSpc>
                        <a:spcBef>
                          <a:spcPts val="0"/>
                        </a:spcBef>
                        <a:spcAft>
                          <a:spcPts val="0"/>
                        </a:spcAft>
                      </a:pPr>
                      <a:endParaRPr lang="en-US" sz="2400" kern="100" dirty="0" smtClean="0">
                        <a:latin typeface="+mn-lt"/>
                        <a:ea typeface="SimSun"/>
                        <a:cs typeface="Arial"/>
                      </a:endParaRPr>
                    </a:p>
                    <a:p>
                      <a:pPr marL="0" marR="0" algn="l">
                        <a:lnSpc>
                          <a:spcPts val="1200"/>
                        </a:lnSpc>
                        <a:spcBef>
                          <a:spcPts val="0"/>
                        </a:spcBef>
                        <a:spcAft>
                          <a:spcPts val="0"/>
                        </a:spcAft>
                      </a:pPr>
                      <a:r>
                        <a:rPr lang="en-US" sz="2400" kern="100" dirty="0" smtClean="0">
                          <a:latin typeface="+mn-lt"/>
                          <a:ea typeface="SimSun"/>
                          <a:cs typeface="Arial"/>
                        </a:rPr>
                        <a:t>‘</a:t>
                      </a:r>
                      <a:r>
                        <a:rPr lang="en-US" sz="2400" kern="100" dirty="0">
                          <a:latin typeface="+mn-lt"/>
                          <a:ea typeface="SimSun"/>
                          <a:cs typeface="Arial"/>
                        </a:rPr>
                        <a:t>regulations of’</a:t>
                      </a: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r h="650550">
                <a:tc>
                  <a:txBody>
                    <a:bodyPr/>
                    <a:lstStyle/>
                    <a:p>
                      <a:pPr marL="0" marR="0" algn="just">
                        <a:lnSpc>
                          <a:spcPts val="1200"/>
                        </a:lnSpc>
                        <a:spcBef>
                          <a:spcPts val="0"/>
                        </a:spcBef>
                        <a:spcAft>
                          <a:spcPts val="0"/>
                        </a:spcAft>
                      </a:pPr>
                      <a:endParaRPr lang="en-US" sz="2400" kern="100" dirty="0" smtClean="0">
                        <a:latin typeface="+mn-lt"/>
                        <a:ea typeface="SimSun"/>
                        <a:cs typeface="Arial"/>
                      </a:endParaRPr>
                    </a:p>
                    <a:p>
                      <a:pPr marL="0" marR="0" algn="just">
                        <a:lnSpc>
                          <a:spcPts val="1200"/>
                        </a:lnSpc>
                        <a:spcBef>
                          <a:spcPts val="0"/>
                        </a:spcBef>
                        <a:spcAft>
                          <a:spcPts val="0"/>
                        </a:spcAft>
                      </a:pPr>
                      <a:r>
                        <a:rPr lang="ru-RU" sz="2400" kern="100" dirty="0" smtClean="0">
                          <a:latin typeface="+mn-lt"/>
                          <a:ea typeface="SimSun"/>
                          <a:cs typeface="Arial"/>
                        </a:rPr>
                        <a:t>кишвар</a:t>
                      </a:r>
                      <a:r>
                        <a:rPr lang="ru-RU" sz="2400" b="0" kern="100" dirty="0" smtClean="0">
                          <a:solidFill>
                            <a:srgbClr val="FF0000"/>
                          </a:solidFill>
                          <a:latin typeface="+mn-lt"/>
                          <a:ea typeface="SimSun"/>
                          <a:cs typeface="Arial"/>
                        </a:rPr>
                        <a:t>ро</a:t>
                      </a:r>
                      <a:endParaRPr lang="en-US" sz="2400" b="0" kern="100" dirty="0">
                        <a:solidFill>
                          <a:srgbClr val="FF0000"/>
                        </a:solidFill>
                        <a:latin typeface="+mn-lt"/>
                        <a:ea typeface="SimSun"/>
                        <a:cs typeface="Arial"/>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r">
                        <a:lnSpc>
                          <a:spcPts val="1200"/>
                        </a:lnSpc>
                        <a:spcBef>
                          <a:spcPts val="0"/>
                        </a:spcBef>
                        <a:spcAft>
                          <a:spcPts val="0"/>
                        </a:spcAft>
                      </a:pPr>
                      <a:endParaRPr lang="en-US" sz="2400" kern="100" dirty="0" smtClean="0">
                        <a:latin typeface="+mn-lt"/>
                        <a:ea typeface="SimSun"/>
                        <a:cs typeface="Arial"/>
                      </a:endParaRPr>
                    </a:p>
                    <a:p>
                      <a:pPr marL="0" marR="0" algn="r">
                        <a:lnSpc>
                          <a:spcPts val="1200"/>
                        </a:lnSpc>
                        <a:spcBef>
                          <a:spcPts val="0"/>
                        </a:spcBef>
                        <a:spcAft>
                          <a:spcPts val="0"/>
                        </a:spcAft>
                      </a:pPr>
                      <a:r>
                        <a:rPr lang="fa-IR" sz="2400" kern="100" dirty="0" smtClean="0">
                          <a:latin typeface="+mn-lt"/>
                          <a:ea typeface="SimSun"/>
                          <a:cs typeface="Arial"/>
                        </a:rPr>
                        <a:t>کشور </a:t>
                      </a:r>
                      <a:r>
                        <a:rPr lang="fa-IR" sz="2400" b="0" kern="100" dirty="0">
                          <a:solidFill>
                            <a:srgbClr val="FF0000"/>
                          </a:solidFill>
                          <a:latin typeface="+mn-lt"/>
                          <a:ea typeface="SimSun"/>
                          <a:cs typeface="Arial"/>
                        </a:rPr>
                        <a:t>را</a:t>
                      </a:r>
                      <a:endParaRPr lang="en-US" sz="2400" b="0" kern="100" dirty="0">
                        <a:solidFill>
                          <a:srgbClr val="FF0000"/>
                        </a:solidFill>
                        <a:latin typeface="+mn-lt"/>
                        <a:ea typeface="SimSun"/>
                        <a:cs typeface="Arial"/>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l">
                        <a:lnSpc>
                          <a:spcPts val="1200"/>
                        </a:lnSpc>
                        <a:spcBef>
                          <a:spcPts val="0"/>
                        </a:spcBef>
                        <a:spcAft>
                          <a:spcPts val="0"/>
                        </a:spcAft>
                      </a:pPr>
                      <a:endParaRPr lang="en-US" sz="2400" kern="100" dirty="0" smtClean="0">
                        <a:latin typeface="+mn-lt"/>
                        <a:ea typeface="SimSun"/>
                        <a:cs typeface="Arial"/>
                      </a:endParaRPr>
                    </a:p>
                    <a:p>
                      <a:pPr marL="0" marR="0" algn="l">
                        <a:lnSpc>
                          <a:spcPts val="1200"/>
                        </a:lnSpc>
                        <a:spcBef>
                          <a:spcPts val="0"/>
                        </a:spcBef>
                        <a:spcAft>
                          <a:spcPts val="0"/>
                        </a:spcAft>
                      </a:pPr>
                      <a:r>
                        <a:rPr lang="en-US" sz="2400" kern="100" dirty="0" err="1" smtClean="0">
                          <a:latin typeface="+mn-lt"/>
                          <a:ea typeface="SimSun"/>
                          <a:cs typeface="Arial"/>
                        </a:rPr>
                        <a:t>kshvr</a:t>
                      </a:r>
                      <a:r>
                        <a:rPr lang="en-US" sz="2400" kern="100" dirty="0" smtClean="0">
                          <a:latin typeface="+mn-lt"/>
                          <a:ea typeface="SimSun"/>
                          <a:cs typeface="Arial"/>
                        </a:rPr>
                        <a:t> </a:t>
                      </a:r>
                      <a:r>
                        <a:rPr lang="en-US" sz="2400" b="0" kern="100" dirty="0" err="1">
                          <a:solidFill>
                            <a:srgbClr val="FF0000"/>
                          </a:solidFill>
                          <a:latin typeface="+mn-lt"/>
                          <a:ea typeface="SimSun"/>
                          <a:cs typeface="Arial"/>
                        </a:rPr>
                        <a:t>râ</a:t>
                      </a:r>
                      <a:endParaRPr lang="en-US" sz="2400" b="0" kern="100" dirty="0">
                        <a:solidFill>
                          <a:srgbClr val="FF0000"/>
                        </a:solidFill>
                        <a:latin typeface="+mn-lt"/>
                        <a:ea typeface="SimSun"/>
                        <a:cs typeface="Arial"/>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algn="l">
                        <a:lnSpc>
                          <a:spcPts val="1200"/>
                        </a:lnSpc>
                        <a:spcBef>
                          <a:spcPts val="0"/>
                        </a:spcBef>
                        <a:spcAft>
                          <a:spcPts val="0"/>
                        </a:spcAft>
                      </a:pPr>
                      <a:endParaRPr lang="en-US" sz="2400" kern="100" dirty="0" smtClean="0">
                        <a:latin typeface="+mn-lt"/>
                        <a:ea typeface="SimSun"/>
                        <a:cs typeface="Arial"/>
                      </a:endParaRPr>
                    </a:p>
                    <a:p>
                      <a:pPr marL="0" marR="0" algn="l">
                        <a:lnSpc>
                          <a:spcPts val="1200"/>
                        </a:lnSpc>
                        <a:spcBef>
                          <a:spcPts val="0"/>
                        </a:spcBef>
                        <a:spcAft>
                          <a:spcPts val="0"/>
                        </a:spcAft>
                      </a:pPr>
                      <a:r>
                        <a:rPr lang="en-US" sz="2400" kern="100" dirty="0" smtClean="0">
                          <a:latin typeface="+mn-lt"/>
                          <a:ea typeface="SimSun"/>
                          <a:cs typeface="Arial"/>
                        </a:rPr>
                        <a:t>‘</a:t>
                      </a:r>
                      <a:r>
                        <a:rPr lang="en-US" sz="2400" kern="100" dirty="0">
                          <a:latin typeface="+mn-lt"/>
                          <a:ea typeface="SimSun"/>
                          <a:cs typeface="Arial"/>
                        </a:rPr>
                        <a:t>the country’ </a:t>
                      </a: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tr>
            </a:tbl>
          </a:graphicData>
        </a:graphic>
      </p:graphicFrame>
      <p:sp>
        <p:nvSpPr>
          <p:cNvPr id="2175" name="Text Box 33"/>
          <p:cNvSpPr txBox="1">
            <a:spLocks noChangeArrowheads="1"/>
          </p:cNvSpPr>
          <p:nvPr/>
        </p:nvSpPr>
        <p:spPr bwMode="auto">
          <a:xfrm>
            <a:off x="15678150" y="14185900"/>
            <a:ext cx="7740650" cy="492443"/>
          </a:xfrm>
          <a:prstGeom prst="rect">
            <a:avLst/>
          </a:prstGeom>
          <a:noFill/>
          <a:ln w="9525">
            <a:noFill/>
            <a:miter lim="800000"/>
            <a:headEnd/>
            <a:tailEnd/>
          </a:ln>
        </p:spPr>
        <p:txBody>
          <a:bodyPr tIns="91440" bIns="91440">
            <a:spAutoFit/>
          </a:bodyPr>
          <a:lstStyle/>
          <a:p>
            <a:r>
              <a:rPr lang="en-US" sz="2000" b="1" dirty="0"/>
              <a:t>Table 1</a:t>
            </a:r>
            <a:r>
              <a:rPr lang="en-US" sz="2000" dirty="0"/>
              <a:t>. Sound-to-grapheme ambiguity in </a:t>
            </a:r>
            <a:r>
              <a:rPr lang="en-US" sz="2000" dirty="0" err="1"/>
              <a:t>Perso</a:t>
            </a:r>
            <a:r>
              <a:rPr lang="en-US" sz="2000" dirty="0"/>
              <a:t>-Arabic script</a:t>
            </a:r>
            <a:r>
              <a:rPr lang="en-US" sz="2000" dirty="0" smtClean="0"/>
              <a:t>.</a:t>
            </a:r>
            <a:endParaRPr lang="en-US" sz="2000" dirty="0"/>
          </a:p>
        </p:txBody>
      </p:sp>
      <p:sp>
        <p:nvSpPr>
          <p:cNvPr id="2176" name="Text Box 33"/>
          <p:cNvSpPr txBox="1">
            <a:spLocks noChangeArrowheads="1"/>
          </p:cNvSpPr>
          <p:nvPr/>
        </p:nvSpPr>
        <p:spPr bwMode="auto">
          <a:xfrm>
            <a:off x="15709900" y="20647025"/>
            <a:ext cx="7740650" cy="1724025"/>
          </a:xfrm>
          <a:prstGeom prst="rect">
            <a:avLst/>
          </a:prstGeom>
          <a:noFill/>
          <a:ln w="9525">
            <a:noFill/>
            <a:miter lim="800000"/>
            <a:headEnd/>
            <a:tailEnd/>
          </a:ln>
        </p:spPr>
        <p:txBody>
          <a:bodyPr tIns="91440" bIns="91440">
            <a:spAutoFit/>
          </a:bodyPr>
          <a:lstStyle/>
          <a:p>
            <a:r>
              <a:rPr lang="en-US" sz="2000" b="1"/>
              <a:t>Table 2</a:t>
            </a:r>
            <a:r>
              <a:rPr lang="en-US" sz="2000"/>
              <a:t>. Vowel-to-grapheme ambiguity in Perso-Arabic script, demonstrating the need for contextual rules. The table shows the various forms of the /a/ vowel, with the first example not showing any (due to the fact that the vowels are instantiated as unwritten ‘short’ vowels).. </a:t>
            </a:r>
          </a:p>
        </p:txBody>
      </p:sp>
      <p:sp>
        <p:nvSpPr>
          <p:cNvPr id="2177" name="Text Box 33"/>
          <p:cNvSpPr txBox="1">
            <a:spLocks noChangeArrowheads="1"/>
          </p:cNvSpPr>
          <p:nvPr/>
        </p:nvSpPr>
        <p:spPr bwMode="auto">
          <a:xfrm>
            <a:off x="15647988" y="29273500"/>
            <a:ext cx="7740650" cy="1414463"/>
          </a:xfrm>
          <a:prstGeom prst="rect">
            <a:avLst/>
          </a:prstGeom>
          <a:noFill/>
          <a:ln w="9525">
            <a:noFill/>
            <a:miter lim="800000"/>
            <a:headEnd/>
            <a:tailEnd/>
          </a:ln>
        </p:spPr>
        <p:txBody>
          <a:bodyPr tIns="91440" bIns="91440">
            <a:spAutoFit/>
          </a:bodyPr>
          <a:lstStyle/>
          <a:p>
            <a:r>
              <a:rPr lang="en-US" sz="2000" b="1" dirty="0"/>
              <a:t>Table 3</a:t>
            </a:r>
            <a:r>
              <a:rPr lang="en-US" sz="2000" dirty="0"/>
              <a:t>. Separate vs. attached morphology in Tajik and Farsi. Examples are provided for the verbal auxiliary, plural marker and direct object marker, with corresponding transliterations of the Farsi script. </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Override1.xml><?xml version="1.0" encoding="utf-8"?>
<a:themeOverride xmlns:a="http://schemas.openxmlformats.org/drawingml/2006/main">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themeOverride>
</file>

<file path=docProps/app.xml><?xml version="1.0" encoding="utf-8"?>
<Properties xmlns="http://schemas.openxmlformats.org/officeDocument/2006/extended-properties" xmlns:vt="http://schemas.openxmlformats.org/officeDocument/2006/docPropsVTypes">
  <TotalTime>3513</TotalTime>
  <Words>1219</Words>
  <Application>Microsoft PowerPoint</Application>
  <PresentationFormat>Custom</PresentationFormat>
  <Paragraphs>240</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Slide 1</vt:lpstr>
    </vt:vector>
  </TitlesOfParts>
  <Manager/>
  <Company>Swarthmore College</Company>
  <LinksUpToDate>false</LinksUpToDate>
  <SharedDoc>false</SharedDoc>
  <HyperlinkBase>http://www.swarthmore.edu/NatSci/cpurrin1/posteradvice.htm</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 for scientific posters (Swarthmore College)</dc:title>
  <dc:subject/>
  <dc:creator>Colin Purrington</dc:creator>
  <cp:keywords/>
  <dc:description>Suggestions and gripes to: cpurrin1@swarthmore.edu</dc:description>
  <cp:lastModifiedBy>Dan Parvaz</cp:lastModifiedBy>
  <cp:revision>491</cp:revision>
  <cp:lastPrinted>2004-05-01T11:19:50Z</cp:lastPrinted>
  <dcterms:created xsi:type="dcterms:W3CDTF">2000-07-07T15:10:51Z</dcterms:created>
  <dcterms:modified xsi:type="dcterms:W3CDTF">2008-05-20T17:45:22Z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wner">
    <vt:lpwstr>Colin Purrington</vt:lpwstr>
  </property>
</Properties>
</file>