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8" r:id="rId5"/>
    <p:sldId id="267" r:id="rId6"/>
    <p:sldId id="271" r:id="rId7"/>
    <p:sldId id="278" r:id="rId8"/>
    <p:sldId id="276" r:id="rId9"/>
    <p:sldId id="272" r:id="rId10"/>
    <p:sldId id="275" r:id="rId11"/>
    <p:sldId id="273" r:id="rId12"/>
    <p:sldId id="279" r:id="rId13"/>
    <p:sldId id="280" r:id="rId14"/>
    <p:sldId id="281" r:id="rId15"/>
    <p:sldId id="265" r:id="rId16"/>
    <p:sldId id="282" r:id="rId17"/>
    <p:sldId id="289" r:id="rId18"/>
    <p:sldId id="283" r:id="rId19"/>
    <p:sldId id="284" r:id="rId20"/>
    <p:sldId id="286" r:id="rId21"/>
    <p:sldId id="287" r:id="rId22"/>
    <p:sldId id="288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1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7990F-1703-4EBE-AC05-EFBBBE3F6209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F7400-02E5-4AFD-9C3B-AD8702C3D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210B8-8990-4F0F-9FCA-B78452724267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2DB0-D861-4B48-B0B5-96BFF7174137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4E89-7DA8-4C40-A38F-2CB3CE2F328A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60982-8CAD-4DB6-A9E2-0893CF928C6D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1A4E-3CCA-4F4F-9B94-89AEDB54B65A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9D11-9C48-4B47-9D1E-094F02B21618}" type="datetime1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D779-8165-4519-B523-1A8484E9BDE5}" type="datetime1">
              <a:rPr lang="en-US" smtClean="0"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C7E4C-7753-4677-861B-7AD22B352EE7}" type="datetime1">
              <a:rPr lang="en-US" smtClean="0"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4C08-60D4-445F-A44A-FC3D04CA914E}" type="datetime1">
              <a:rPr lang="en-US" smtClean="0"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0D4E-47EF-48D3-946B-E0D273432D69}" type="datetime1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0B8E-C297-4968-81EC-869C4247F4BD}" type="datetime1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9D73-8F0A-4CC0-8600-02E3030163D3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Propagation Model in a Social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Karine Megerdoomian</a:t>
            </a:r>
          </a:p>
          <a:p>
            <a:r>
              <a:rPr lang="en-US" dirty="0" smtClean="0"/>
              <a:t>GMU CSS 899</a:t>
            </a:r>
          </a:p>
          <a:p>
            <a:r>
              <a:rPr lang="en-US" dirty="0" smtClean="0"/>
              <a:t>Fall 2013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04800"/>
            <a:ext cx="1549831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56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Overview: Generate graph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524000"/>
            <a:ext cx="52578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Generates graph and plots the degree distribution</a:t>
            </a:r>
          </a:p>
          <a:p>
            <a:pPr lvl="1"/>
            <a:r>
              <a:rPr lang="en-US" dirty="0" smtClean="0"/>
              <a:t>Preferential network</a:t>
            </a:r>
          </a:p>
          <a:p>
            <a:pPr lvl="1"/>
            <a:r>
              <a:rPr lang="en-US" dirty="0" smtClean="0"/>
              <a:t>Random network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936" y="3886200"/>
            <a:ext cx="223837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92" y="1371600"/>
            <a:ext cx="2632808" cy="5078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86200"/>
            <a:ext cx="2140497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636451" y="3471446"/>
            <a:ext cx="3678749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Yellow nodes mark high degree centrality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496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Overview: Information spread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726504" y="1295400"/>
            <a:ext cx="2819400" cy="4377001"/>
            <a:chOff x="453054" y="1447800"/>
            <a:chExt cx="3157572" cy="4839367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054" y="1447800"/>
              <a:ext cx="3128346" cy="3288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054" y="4736574"/>
              <a:ext cx="3157572" cy="15505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4545904" y="1316668"/>
            <a:ext cx="2824409" cy="4355733"/>
            <a:chOff x="4419600" y="1474234"/>
            <a:chExt cx="3129209" cy="4786499"/>
          </a:xfrm>
        </p:grpSpPr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9600" y="1474234"/>
              <a:ext cx="3123180" cy="3235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9600" y="4710140"/>
              <a:ext cx="3129209" cy="15505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5726668"/>
            <a:ext cx="73226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Assumption:</a:t>
            </a:r>
            <a:r>
              <a:rPr lang="en-US" i="1" dirty="0" smtClean="0"/>
              <a:t> </a:t>
            </a:r>
            <a:r>
              <a:rPr lang="en-US" dirty="0" smtClean="0"/>
              <a:t>If you link to a node, you’ll get the information from that node.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8644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Directed Graphs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direction of linking plays a role in information diffusion</a:t>
            </a:r>
          </a:p>
          <a:p>
            <a:pPr lvl="1"/>
            <a:r>
              <a:rPr lang="en-US" dirty="0" smtClean="0"/>
              <a:t>A is information holder</a:t>
            </a:r>
          </a:p>
          <a:p>
            <a:pPr lvl="1"/>
            <a:r>
              <a:rPr lang="en-US" dirty="0" smtClean="0"/>
              <a:t>If B links to A, then B </a:t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 B gets info from A</a:t>
            </a:r>
          </a:p>
          <a:p>
            <a:pPr lvl="1"/>
            <a:r>
              <a:rPr lang="en-US" dirty="0" smtClean="0"/>
              <a:t>If A links to C, C does not get info from 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377190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Decagon 10"/>
          <p:cNvSpPr/>
          <p:nvPr/>
        </p:nvSpPr>
        <p:spPr>
          <a:xfrm>
            <a:off x="3200400" y="3221064"/>
            <a:ext cx="228600" cy="184930"/>
          </a:xfrm>
          <a:prstGeom prst="dec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</a:t>
            </a:r>
            <a:endParaRPr lang="en-US" b="1" dirty="0"/>
          </a:p>
        </p:txBody>
      </p:sp>
      <p:sp>
        <p:nvSpPr>
          <p:cNvPr id="12" name="Decagon 11"/>
          <p:cNvSpPr/>
          <p:nvPr/>
        </p:nvSpPr>
        <p:spPr>
          <a:xfrm>
            <a:off x="3733800" y="3810000"/>
            <a:ext cx="228600" cy="184930"/>
          </a:xfrm>
          <a:prstGeom prst="dec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B</a:t>
            </a:r>
            <a:endParaRPr lang="en-US" b="1" dirty="0"/>
          </a:p>
        </p:txBody>
      </p:sp>
      <p:sp>
        <p:nvSpPr>
          <p:cNvPr id="13" name="Decagon 12"/>
          <p:cNvSpPr/>
          <p:nvPr/>
        </p:nvSpPr>
        <p:spPr>
          <a:xfrm>
            <a:off x="1676400" y="3764555"/>
            <a:ext cx="228600" cy="184930"/>
          </a:xfrm>
          <a:prstGeom prst="dec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9433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Directed Graphs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00" y="1600201"/>
            <a:ext cx="5943600" cy="1371600"/>
          </a:xfrm>
        </p:spPr>
        <p:txBody>
          <a:bodyPr/>
          <a:lstStyle/>
          <a:p>
            <a:r>
              <a:rPr lang="en-US" dirty="0" smtClean="0"/>
              <a:t>Information diffusion can be blocked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14600"/>
            <a:ext cx="3139698" cy="392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59631"/>
            <a:ext cx="2133600" cy="535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637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Directed Graph Spread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68070" y="2286000"/>
            <a:ext cx="8042530" cy="3346301"/>
            <a:chOff x="568070" y="2590800"/>
            <a:chExt cx="8042530" cy="334630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070" y="3048000"/>
              <a:ext cx="2438400" cy="288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8870" y="3048001"/>
              <a:ext cx="2609856" cy="288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2070" y="3048001"/>
              <a:ext cx="2708530" cy="2889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785049" y="2590800"/>
              <a:ext cx="2034351" cy="33855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Setup</a:t>
              </a:r>
              <a:endParaRPr lang="en-US" sz="1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46622" y="2590800"/>
              <a:ext cx="2034351" cy="33855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Tick 1</a:t>
              </a:r>
              <a:endParaRPr lang="en-US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72200" y="2598549"/>
              <a:ext cx="2034351" cy="33855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Tick 2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315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Run baselines with randomly generated information holder in the network</a:t>
            </a:r>
          </a:p>
          <a:p>
            <a:r>
              <a:rPr lang="en-US" dirty="0" smtClean="0"/>
              <a:t>Combinations include:</a:t>
            </a:r>
          </a:p>
          <a:p>
            <a:pPr lvl="1"/>
            <a:r>
              <a:rPr lang="en-US" dirty="0" smtClean="0"/>
              <a:t>Random graph + directed links</a:t>
            </a:r>
          </a:p>
          <a:p>
            <a:pPr lvl="1"/>
            <a:r>
              <a:rPr lang="en-US" dirty="0" smtClean="0"/>
              <a:t>Random graph + undirected links</a:t>
            </a:r>
          </a:p>
          <a:p>
            <a:pPr lvl="1"/>
            <a:r>
              <a:rPr lang="en-US" dirty="0" smtClean="0"/>
              <a:t>Preferential graph + directed links</a:t>
            </a:r>
          </a:p>
          <a:p>
            <a:pPr lvl="1"/>
            <a:r>
              <a:rPr lang="en-US" dirty="0" smtClean="0"/>
              <a:t>Preferential graph + undirected links</a:t>
            </a:r>
          </a:p>
          <a:p>
            <a:r>
              <a:rPr lang="en-US" dirty="0" smtClean="0"/>
              <a:t>Change initial position of information holder based on centrality measure</a:t>
            </a:r>
          </a:p>
          <a:p>
            <a:r>
              <a:rPr lang="en-US" dirty="0" smtClean="0"/>
              <a:t>See if centrality value affects the time it takes to spread the information and the number of nodes that remain unaffected by the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2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Diffusion Time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324600" y="1600200"/>
            <a:ext cx="23622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Preferential attachment network shows direct correlation of diffusion time with network size</a:t>
            </a:r>
          </a:p>
          <a:p>
            <a:r>
              <a:rPr lang="en-US" sz="1800" dirty="0" smtClean="0"/>
              <a:t>In general, random networks show faster diffusion spread</a:t>
            </a:r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600" i="1" dirty="0" smtClean="0"/>
              <a:t>Note: </a:t>
            </a:r>
            <a:r>
              <a:rPr lang="en-US" sz="1600" dirty="0" smtClean="0"/>
              <a:t>runs with only one initial information holder </a:t>
            </a:r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963050"/>
            <a:ext cx="5038117" cy="25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914400" y="1618356"/>
            <a:ext cx="5038118" cy="2271713"/>
            <a:chOff x="914400" y="1618356"/>
            <a:chExt cx="5038118" cy="2271713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1618356"/>
              <a:ext cx="5038118" cy="2271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184515" y="1638945"/>
              <a:ext cx="1832489" cy="27699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Info-holder = high-degree</a:t>
              </a:r>
              <a:endParaRPr lang="en-US" sz="1200" b="1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142999" y="3978548"/>
            <a:ext cx="2223109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Info-holder = high-</a:t>
            </a:r>
            <a:r>
              <a:rPr lang="en-US" sz="1200" b="1" dirty="0" err="1" smtClean="0"/>
              <a:t>betweenness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65419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Diffusion Time (cont.)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38200" y="2362200"/>
            <a:ext cx="7297118" cy="3429000"/>
            <a:chOff x="1008682" y="2514600"/>
            <a:chExt cx="7016750" cy="3170237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682" y="2514600"/>
              <a:ext cx="7016750" cy="3170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1646694" y="2545596"/>
              <a:ext cx="1832489" cy="27699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Info-holder = high-degree</a:t>
              </a:r>
              <a:endParaRPr lang="en-US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6606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76" y="4134808"/>
            <a:ext cx="4415724" cy="23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1524000"/>
            <a:ext cx="4419599" cy="2537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Diffusion Time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5511" y="1581507"/>
            <a:ext cx="198330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Info-holder = high-closeness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04991" y="4183251"/>
            <a:ext cx="2124043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Info-holder = high-eigenvector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47258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881" y="3987589"/>
            <a:ext cx="4876800" cy="2407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881" y="1447800"/>
            <a:ext cx="4876800" cy="247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of Diffusion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324600" y="1600200"/>
            <a:ext cx="23622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In most combinations, the information is successfully spread to the whole network</a:t>
            </a:r>
          </a:p>
          <a:p>
            <a:r>
              <a:rPr lang="en-US" sz="1800" dirty="0" smtClean="0"/>
              <a:t>Preferred attachment network with directed links is the most resistant to information diffusion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75660" y="1493004"/>
            <a:ext cx="1832489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Info-holder = high-degree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42793" y="4012099"/>
            <a:ext cx="2223109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Info-holder = high-</a:t>
            </a:r>
            <a:r>
              <a:rPr lang="en-US" sz="1200" b="1" dirty="0" err="1" smtClean="0"/>
              <a:t>betweenness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19527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Background</a:t>
            </a:r>
          </a:p>
          <a:p>
            <a:pPr lvl="1"/>
            <a:r>
              <a:rPr lang="en-US" i="1" dirty="0" smtClean="0"/>
              <a:t>Two-step flow of communication </a:t>
            </a:r>
            <a:r>
              <a:rPr lang="en-US" dirty="0" smtClean="0"/>
              <a:t>(</a:t>
            </a:r>
            <a:r>
              <a:rPr lang="en-US" dirty="0" err="1" smtClean="0"/>
              <a:t>Lazarsfeld</a:t>
            </a:r>
            <a:r>
              <a:rPr lang="en-US" dirty="0" smtClean="0"/>
              <a:t> et al 1968)</a:t>
            </a:r>
            <a:r>
              <a:rPr lang="en-US" b="1" dirty="0" smtClean="0"/>
              <a:t> </a:t>
            </a:r>
          </a:p>
          <a:p>
            <a:pPr lvl="2"/>
            <a:r>
              <a:rPr lang="en-US" dirty="0" smtClean="0"/>
              <a:t>ideas flow from mass media to opinion leaders, then to the wider population</a:t>
            </a:r>
          </a:p>
          <a:p>
            <a:pPr lvl="1"/>
            <a:r>
              <a:rPr lang="en-US" dirty="0" smtClean="0"/>
              <a:t>Two-step flow observed in Twitter networks (Wu et al 2011)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Research Questions</a:t>
            </a:r>
          </a:p>
          <a:p>
            <a:pPr lvl="1"/>
            <a:r>
              <a:rPr lang="en-US" dirty="0" smtClean="0"/>
              <a:t>Can we detect the two-step flow of communication in a social network model (e.g., Twitter, blogs)?</a:t>
            </a:r>
          </a:p>
          <a:p>
            <a:pPr lvl="1"/>
            <a:r>
              <a:rPr lang="en-US" dirty="0" smtClean="0"/>
              <a:t>What is the effect of various network properties and node metrics on information flow?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2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49" y="3964931"/>
            <a:ext cx="4491924" cy="2306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75" y="1523931"/>
            <a:ext cx="5253925" cy="2354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of Diffusion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46253" y="1573758"/>
            <a:ext cx="198330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Info-holder = high-closeness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04957" y="4015353"/>
            <a:ext cx="2124043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Info-holder = high-eigenvector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09050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Centrality and Diffusion Success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4" y="1828800"/>
            <a:ext cx="7840663" cy="369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46253" y="1573758"/>
            <a:ext cx="1959511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Preferential directed graphs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74923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Centrality and Diffusion Time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4999"/>
            <a:ext cx="7578725" cy="3846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1625417"/>
            <a:ext cx="1959511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Preferential directed graphs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9458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Conclusions</a:t>
            </a:r>
          </a:p>
          <a:p>
            <a:pPr lvl="1"/>
            <a:r>
              <a:rPr lang="en-US" dirty="0" smtClean="0"/>
              <a:t>Model shows the effect of network properties and centrality measures on the diffusion of information in a social network</a:t>
            </a:r>
          </a:p>
          <a:p>
            <a:pPr lvl="2"/>
            <a:r>
              <a:rPr lang="en-US" dirty="0" smtClean="0"/>
              <a:t>Preferential networks take longer to spread the information</a:t>
            </a:r>
          </a:p>
          <a:p>
            <a:pPr lvl="2"/>
            <a:r>
              <a:rPr lang="en-US" dirty="0" smtClean="0"/>
              <a:t>Preferential directed graphs are most resistant to information flow</a:t>
            </a:r>
          </a:p>
          <a:p>
            <a:pPr lvl="2"/>
            <a:r>
              <a:rPr lang="en-US" dirty="0" smtClean="0"/>
              <a:t>If information starts in a high-eigenvector node, it has more chance of spreading in the network (?)</a:t>
            </a:r>
          </a:p>
          <a:p>
            <a:pPr lvl="1"/>
            <a:r>
              <a:rPr lang="en-US" i="1" dirty="0" smtClean="0"/>
              <a:t>Two-step information flow </a:t>
            </a:r>
            <a:r>
              <a:rPr lang="en-US" dirty="0" smtClean="0"/>
              <a:t>seems to hold true for random networks, but not for preferential networks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Get away from the assumption that if you link, you adopt info:</a:t>
            </a:r>
          </a:p>
          <a:p>
            <a:pPr lvl="2"/>
            <a:r>
              <a:rPr lang="en-US" dirty="0" smtClean="0"/>
              <a:t>Adding </a:t>
            </a:r>
            <a:r>
              <a:rPr lang="en-US" i="1" dirty="0" smtClean="0"/>
              <a:t>weights </a:t>
            </a:r>
            <a:r>
              <a:rPr lang="en-US" dirty="0" smtClean="0"/>
              <a:t>to edges (need a threshold to adopt info)</a:t>
            </a:r>
          </a:p>
          <a:p>
            <a:pPr lvl="2"/>
            <a:r>
              <a:rPr lang="en-US" dirty="0" smtClean="0"/>
              <a:t>Adding prior ideology (node may be more resistant to certain types of info than others) – perhaps use clustering?</a:t>
            </a:r>
          </a:p>
          <a:p>
            <a:pPr lvl="1"/>
            <a:r>
              <a:rPr lang="en-US" dirty="0" smtClean="0"/>
              <a:t>Load data from a real Twitter network with centrality metrics and test against transfer of topic or opinion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1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and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Methods</a:t>
            </a:r>
          </a:p>
          <a:p>
            <a:pPr lvl="1"/>
            <a:r>
              <a:rPr lang="en-US" sz="1800" dirty="0" smtClean="0"/>
              <a:t>Develop a stylized model of information propagation in a social network</a:t>
            </a:r>
          </a:p>
          <a:p>
            <a:pPr lvl="2"/>
            <a:r>
              <a:rPr lang="en-US" sz="1400" dirty="0" smtClean="0"/>
              <a:t>Generate a social network with initial information holder nodes</a:t>
            </a:r>
          </a:p>
          <a:p>
            <a:pPr lvl="2"/>
            <a:r>
              <a:rPr lang="en-US" sz="1400" dirty="0" smtClean="0"/>
              <a:t>Represent the diffusion of the information within the network</a:t>
            </a:r>
          </a:p>
          <a:p>
            <a:pPr lvl="2"/>
            <a:r>
              <a:rPr lang="en-US" sz="1400" dirty="0" smtClean="0"/>
              <a:t>Similar to disease propagation models (except no one recovers)</a:t>
            </a:r>
          </a:p>
          <a:p>
            <a:pPr lvl="1"/>
            <a:r>
              <a:rPr lang="en-US" sz="1800" dirty="0" smtClean="0"/>
              <a:t>User can modify network properties</a:t>
            </a:r>
          </a:p>
          <a:p>
            <a:pPr lvl="2"/>
            <a:r>
              <a:rPr lang="en-US" sz="1400" dirty="0" smtClean="0">
                <a:solidFill>
                  <a:schemeClr val="tx2"/>
                </a:solidFill>
              </a:rPr>
              <a:t>Network type: </a:t>
            </a:r>
            <a:r>
              <a:rPr lang="en-US" sz="1400" dirty="0" smtClean="0"/>
              <a:t>preferential vs. random attachment</a:t>
            </a:r>
          </a:p>
          <a:p>
            <a:pPr lvl="2"/>
            <a:r>
              <a:rPr lang="en-US" sz="1400" dirty="0" smtClean="0">
                <a:solidFill>
                  <a:schemeClr val="tx2"/>
                </a:solidFill>
              </a:rPr>
              <a:t>Edge type: </a:t>
            </a:r>
            <a:r>
              <a:rPr lang="en-US" sz="1400" dirty="0" smtClean="0"/>
              <a:t>directed vs. undirected links</a:t>
            </a:r>
          </a:p>
          <a:p>
            <a:pPr lvl="2"/>
            <a:r>
              <a:rPr lang="en-US" sz="1400" dirty="0" smtClean="0">
                <a:solidFill>
                  <a:schemeClr val="tx2"/>
                </a:solidFill>
              </a:rPr>
              <a:t>Role of information holder: </a:t>
            </a:r>
            <a:r>
              <a:rPr lang="en-US" sz="1400" dirty="0" smtClean="0"/>
              <a:t>centrality measures (degree, </a:t>
            </a:r>
            <a:r>
              <a:rPr lang="en-US" sz="1400" dirty="0" err="1" smtClean="0"/>
              <a:t>betweenness</a:t>
            </a:r>
            <a:r>
              <a:rPr lang="en-US" sz="1400" dirty="0" smtClean="0"/>
              <a:t>, closeness, eigenvector)</a:t>
            </a:r>
          </a:p>
          <a:p>
            <a:pPr lvl="2"/>
            <a:r>
              <a:rPr lang="en-US" sz="1400" dirty="0" smtClean="0"/>
              <a:t>Have not considered </a:t>
            </a:r>
            <a:r>
              <a:rPr lang="en-US" sz="1400" i="1" dirty="0" smtClean="0"/>
              <a:t>weights</a:t>
            </a:r>
            <a:r>
              <a:rPr lang="en-US" sz="1400" dirty="0" smtClean="0"/>
              <a:t> on edges or </a:t>
            </a:r>
            <a:r>
              <a:rPr lang="en-US" sz="1400" i="1" dirty="0" smtClean="0"/>
              <a:t>resistance </a:t>
            </a:r>
            <a:r>
              <a:rPr lang="en-US" sz="1400" dirty="0" smtClean="0"/>
              <a:t>from nodes (e.g., previous contrasting ideology)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Data</a:t>
            </a:r>
          </a:p>
          <a:p>
            <a:pPr lvl="1"/>
            <a:r>
              <a:rPr lang="en-US" sz="1800" dirty="0" smtClean="0"/>
              <a:t>Abstract model - no attempt to correlate with real social network data (yet!)</a:t>
            </a:r>
          </a:p>
          <a:p>
            <a:pPr lvl="1"/>
            <a:r>
              <a:rPr lang="en-US" sz="1800" i="1" dirty="0" smtClean="0"/>
              <a:t>Note:</a:t>
            </a:r>
            <a:r>
              <a:rPr lang="en-US" sz="1800" dirty="0" smtClean="0"/>
              <a:t> Twitter is a preferential attachment, directed network </a:t>
            </a:r>
            <a:r>
              <a:rPr lang="en-US" sz="1800" dirty="0" smtClean="0">
                <a:sym typeface="Wingdings" panose="05000000000000000000" pitchFamily="2" charset="2"/>
              </a:rPr>
              <a:t> so it’s possible to test those properties specifically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8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Preferential attachment model generates graph</a:t>
            </a:r>
          </a:p>
          <a:p>
            <a:r>
              <a:rPr lang="en-US" dirty="0" smtClean="0"/>
              <a:t>Diffusion in randomly and preferentially grown networks – extension by </a:t>
            </a:r>
            <a:r>
              <a:rPr lang="en-US" dirty="0" err="1" smtClean="0"/>
              <a:t>Lada</a:t>
            </a:r>
            <a:r>
              <a:rPr lang="en-US" dirty="0" smtClean="0"/>
              <a:t> </a:t>
            </a:r>
            <a:r>
              <a:rPr lang="en-US" dirty="0" err="1" smtClean="0"/>
              <a:t>Adamic</a:t>
            </a:r>
            <a:endParaRPr lang="en-US" dirty="0" smtClean="0"/>
          </a:p>
          <a:p>
            <a:r>
              <a:rPr lang="en-US" dirty="0" smtClean="0"/>
              <a:t>Diffusion Competition: a model of contagion for opinion formation (written as a two-player game)</a:t>
            </a:r>
          </a:p>
          <a:p>
            <a:pPr lvl="1"/>
            <a:r>
              <a:rPr lang="en-US" dirty="0" smtClean="0"/>
              <a:t>Considers initial position of opinionated node</a:t>
            </a:r>
          </a:p>
          <a:p>
            <a:pPr lvl="1"/>
            <a:r>
              <a:rPr lang="en-US" dirty="0" smtClean="0"/>
              <a:t>Complex version: you need to hear from at least two friends before adopting an opinion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05515" y="5726668"/>
            <a:ext cx="72408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These models do not consider the </a:t>
            </a:r>
            <a:r>
              <a:rPr lang="en-US" i="1" dirty="0" smtClean="0"/>
              <a:t>role of centrality measures in the diffusion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685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8890299" cy="591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4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Overview: Network properties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0" y="1600200"/>
            <a:ext cx="48768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Select all parameters:</a:t>
            </a:r>
          </a:p>
          <a:p>
            <a:pPr lvl="1"/>
            <a:r>
              <a:rPr lang="en-US" dirty="0" smtClean="0"/>
              <a:t>Size of network (number of nodes)</a:t>
            </a:r>
          </a:p>
          <a:p>
            <a:pPr lvl="1"/>
            <a:r>
              <a:rPr lang="en-US" dirty="0"/>
              <a:t>Preferential or random attachment graph</a:t>
            </a:r>
          </a:p>
          <a:p>
            <a:pPr lvl="1"/>
            <a:r>
              <a:rPr lang="en-US" dirty="0"/>
              <a:t>Directed or undirected </a:t>
            </a:r>
            <a:r>
              <a:rPr lang="en-US" dirty="0" smtClean="0"/>
              <a:t>links</a:t>
            </a:r>
          </a:p>
          <a:p>
            <a:pPr lvl="1"/>
            <a:r>
              <a:rPr lang="en-US" dirty="0" smtClean="0"/>
              <a:t>How many nodes (persons) should be holding the information initially?</a:t>
            </a:r>
          </a:p>
          <a:p>
            <a:pPr lvl="1"/>
            <a:r>
              <a:rPr lang="en-US" dirty="0" smtClean="0"/>
              <a:t>Should information holder(s) appear randomly in the graph or based on centrality measures?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17308"/>
            <a:ext cx="18954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31908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9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756834" y="1437468"/>
            <a:ext cx="7696200" cy="4495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" y="6333641"/>
            <a:ext cx="19610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solidFill>
                  <a:schemeClr val="tx2"/>
                </a:solidFill>
              </a:rPr>
              <a:t>source:</a:t>
            </a:r>
            <a:r>
              <a:rPr lang="en-US" sz="1400" b="1" dirty="0">
                <a:solidFill>
                  <a:schemeClr val="tx2"/>
                </a:solidFill>
              </a:rPr>
              <a:t> </a:t>
            </a:r>
            <a:r>
              <a:rPr lang="en-US" sz="1400" b="1" dirty="0" err="1">
                <a:solidFill>
                  <a:schemeClr val="tx2"/>
                </a:solidFill>
              </a:rPr>
              <a:t>Cheliotis</a:t>
            </a:r>
            <a:r>
              <a:rPr lang="en-US" sz="1400" b="1" dirty="0">
                <a:solidFill>
                  <a:schemeClr val="tx2"/>
                </a:solidFill>
              </a:rPr>
              <a:t> (2010) 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Netlogo NW Extension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Betweenness centrality for a turtle</a:t>
            </a:r>
          </a:p>
          <a:p>
            <a:pPr lvl="1"/>
            <a:r>
              <a:rPr lang="en-US" dirty="0" smtClean="0"/>
              <a:t>take </a:t>
            </a:r>
            <a:r>
              <a:rPr lang="en-US" dirty="0"/>
              <a:t>every other possible pairs of turtles and, for each pair, </a:t>
            </a:r>
            <a:r>
              <a:rPr lang="en-US" dirty="0" smtClean="0"/>
              <a:t>calculate </a:t>
            </a:r>
            <a:r>
              <a:rPr lang="en-US" dirty="0"/>
              <a:t>the proportion of shortest paths between members of the pair that passes through the current turtle. The </a:t>
            </a:r>
            <a:r>
              <a:rPr lang="en-US" dirty="0" err="1" smtClean="0"/>
              <a:t>betweenness</a:t>
            </a:r>
            <a:r>
              <a:rPr lang="en-US" dirty="0" smtClean="0"/>
              <a:t> </a:t>
            </a:r>
            <a:r>
              <a:rPr lang="en-US" dirty="0"/>
              <a:t>centrality of a turtle is the sum of these.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Closeness centrality for a turtle</a:t>
            </a:r>
          </a:p>
          <a:p>
            <a:pPr lvl="1"/>
            <a:r>
              <a:rPr lang="en-US" dirty="0"/>
              <a:t>is defined as the inverse of the sum of </a:t>
            </a:r>
            <a:r>
              <a:rPr lang="en-US" dirty="0" smtClean="0"/>
              <a:t>its </a:t>
            </a:r>
            <a:r>
              <a:rPr lang="en-US" dirty="0"/>
              <a:t>distances to all other turtles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Eigenvector centrality of a turtle</a:t>
            </a:r>
          </a:p>
          <a:p>
            <a:pPr lvl="1"/>
            <a:r>
              <a:rPr lang="en-US" dirty="0"/>
              <a:t>the proportion of </a:t>
            </a:r>
            <a:r>
              <a:rPr lang="en-US" dirty="0" smtClean="0"/>
              <a:t>time </a:t>
            </a:r>
            <a:r>
              <a:rPr lang="en-US" dirty="0"/>
              <a:t>that an agent forever “walking” at random on the network would spend on this node. In practice, turtles that are connected to a lot of other turtles that are themselves well-connected (and </a:t>
            </a:r>
            <a:r>
              <a:rPr lang="en-US" dirty="0" smtClean="0"/>
              <a:t>so on) have a </a:t>
            </a:r>
            <a:r>
              <a:rPr lang="en-US" dirty="0"/>
              <a:t>higher Eigenvector centrality score.</a:t>
            </a:r>
          </a:p>
          <a:p>
            <a:pPr lvl="1"/>
            <a:r>
              <a:rPr lang="en-US" dirty="0"/>
              <a:t>Eigenvector centrality is only defined for connected networks, and will report false for disconnected graphs.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3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Overview: Generate graph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524000"/>
            <a:ext cx="52578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Generates graph and plots the degree distribution</a:t>
            </a:r>
          </a:p>
          <a:p>
            <a:pPr lvl="1"/>
            <a:r>
              <a:rPr lang="en-US" dirty="0" smtClean="0"/>
              <a:t>Preferential network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936" y="3886200"/>
            <a:ext cx="223837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2591613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947</Words>
  <Application>Microsoft Office PowerPoint</Application>
  <PresentationFormat>On-screen Show (4:3)</PresentationFormat>
  <Paragraphs>143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Information Propagation Model in a Social Network</vt:lpstr>
      <vt:lpstr>Background</vt:lpstr>
      <vt:lpstr>Methods and Data</vt:lpstr>
      <vt:lpstr>Previous Models</vt:lpstr>
      <vt:lpstr>PowerPoint Presentation</vt:lpstr>
      <vt:lpstr>Model Overview: Network properties</vt:lpstr>
      <vt:lpstr>PowerPoint Presentation</vt:lpstr>
      <vt:lpstr>Netlogo NW Extension</vt:lpstr>
      <vt:lpstr>Model Overview: Generate graph</vt:lpstr>
      <vt:lpstr>Model Overview: Generate graph</vt:lpstr>
      <vt:lpstr>Model Overview: Information spread</vt:lpstr>
      <vt:lpstr>Directed Graphs</vt:lpstr>
      <vt:lpstr>Directed Graphs</vt:lpstr>
      <vt:lpstr>Sample Directed Graph Spread</vt:lpstr>
      <vt:lpstr>Modeling Approach</vt:lpstr>
      <vt:lpstr>Diffusion Time</vt:lpstr>
      <vt:lpstr>Diffusion Time (cont.)</vt:lpstr>
      <vt:lpstr>Diffusion Time (cont.)</vt:lpstr>
      <vt:lpstr>Success of Diffusion</vt:lpstr>
      <vt:lpstr>Success of Diffusion (cont.)</vt:lpstr>
      <vt:lpstr>Centrality and Diffusion Success</vt:lpstr>
      <vt:lpstr>Centrality and Diffusion Time</vt:lpstr>
      <vt:lpstr>Conclusions and 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Healthcare Provider Specialization and Patient Chronic Illness on US Healthcare Markets</dc:title>
  <dc:creator>Scott, Steve</dc:creator>
  <cp:lastModifiedBy>Megerdoomian, Karine</cp:lastModifiedBy>
  <cp:revision>34</cp:revision>
  <dcterms:created xsi:type="dcterms:W3CDTF">2006-08-16T00:00:00Z</dcterms:created>
  <dcterms:modified xsi:type="dcterms:W3CDTF">2013-12-12T01:34:46Z</dcterms:modified>
</cp:coreProperties>
</file>