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28"/>
  </p:notesMasterIdLst>
  <p:sldIdLst>
    <p:sldId id="256" r:id="rId2"/>
    <p:sldId id="259" r:id="rId3"/>
    <p:sldId id="282" r:id="rId4"/>
    <p:sldId id="284" r:id="rId5"/>
    <p:sldId id="285" r:id="rId6"/>
    <p:sldId id="286" r:id="rId7"/>
    <p:sldId id="260" r:id="rId8"/>
    <p:sldId id="258" r:id="rId9"/>
    <p:sldId id="263" r:id="rId10"/>
    <p:sldId id="264" r:id="rId11"/>
    <p:sldId id="267" r:id="rId12"/>
    <p:sldId id="268" r:id="rId13"/>
    <p:sldId id="276" r:id="rId14"/>
    <p:sldId id="278" r:id="rId15"/>
    <p:sldId id="279" r:id="rId16"/>
    <p:sldId id="281" r:id="rId17"/>
    <p:sldId id="274" r:id="rId18"/>
    <p:sldId id="275" r:id="rId19"/>
    <p:sldId id="280" r:id="rId20"/>
    <p:sldId id="261" r:id="rId21"/>
    <p:sldId id="283" r:id="rId22"/>
    <p:sldId id="262" r:id="rId23"/>
    <p:sldId id="266" r:id="rId24"/>
    <p:sldId id="271" r:id="rId25"/>
    <p:sldId id="265" r:id="rId26"/>
    <p:sldId id="27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1" autoAdjust="0"/>
    <p:restoredTop sz="94660"/>
  </p:normalViewPr>
  <p:slideViewPr>
    <p:cSldViewPr snapToGrid="0">
      <p:cViewPr>
        <p:scale>
          <a:sx n="91" d="100"/>
          <a:sy n="91" d="100"/>
        </p:scale>
        <p:origin x="1002" y="306"/>
      </p:cViewPr>
      <p:guideLst/>
    </p:cSldViewPr>
  </p:slideViewPr>
  <p:notesTextViewPr>
    <p:cViewPr>
      <p:scale>
        <a:sx n="1" d="1"/>
        <a:sy n="1" d="1"/>
      </p:scale>
      <p:origin x="0" y="0"/>
    </p:cViewPr>
  </p:notesTextViewPr>
  <p:notesViewPr>
    <p:cSldViewPr snapToGrid="0">
      <p:cViewPr varScale="1">
        <p:scale>
          <a:sx n="77" d="100"/>
          <a:sy n="77" d="100"/>
        </p:scale>
        <p:origin x="186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3D797-B3BE-4C38-89D2-8D38BED6B826}"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56B87-AB80-4AED-B82B-16CC8C807AA5}" type="slidenum">
              <a:rPr lang="en-US" smtClean="0"/>
              <a:t>‹#›</a:t>
            </a:fld>
            <a:endParaRPr lang="en-US"/>
          </a:p>
        </p:txBody>
      </p:sp>
    </p:spTree>
    <p:extLst>
      <p:ext uri="{BB962C8B-B14F-4D97-AF65-F5344CB8AC3E}">
        <p14:creationId xmlns:p14="http://schemas.microsoft.com/office/powerpoint/2010/main" val="3475341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i="1" dirty="0"/>
              <a:t>voiced uvular stop/fricative allophone</a:t>
            </a:r>
            <a:r>
              <a:rPr lang="en-US" dirty="0"/>
              <a:t> /G/ (</a:t>
            </a:r>
            <a:r>
              <a:rPr lang="en-US" dirty="0" err="1"/>
              <a:t>gh</a:t>
            </a:r>
            <a:r>
              <a:rPr lang="en-US" dirty="0"/>
              <a:t>) </a:t>
            </a:r>
            <a:r>
              <a:rPr lang="en-US" dirty="0">
                <a:sym typeface="Wingdings" panose="05000000000000000000" pitchFamily="2" charset="2"/>
              </a:rPr>
              <a:t> </a:t>
            </a:r>
            <a:r>
              <a:rPr lang="en-US" dirty="0"/>
              <a:t>the </a:t>
            </a:r>
            <a:r>
              <a:rPr lang="en-US" i="1" dirty="0"/>
              <a:t>velar voiced stop </a:t>
            </a:r>
            <a:r>
              <a:rPr lang="en-US" dirty="0"/>
              <a:t>/g/ by HL and L2</a:t>
            </a:r>
          </a:p>
          <a:p>
            <a:pPr lvl="1"/>
            <a:r>
              <a:rPr lang="en-US" i="1" dirty="0"/>
              <a:t>Velar voiceless fricative</a:t>
            </a:r>
            <a:r>
              <a:rPr lang="en-US" dirty="0"/>
              <a:t> /x/ (</a:t>
            </a:r>
            <a:r>
              <a:rPr lang="en-US" dirty="0" err="1"/>
              <a:t>kh</a:t>
            </a:r>
            <a:r>
              <a:rPr lang="en-US" dirty="0"/>
              <a:t>) </a:t>
            </a:r>
            <a:r>
              <a:rPr lang="en-US" dirty="0">
                <a:sym typeface="Wingdings" panose="05000000000000000000" pitchFamily="2" charset="2"/>
              </a:rPr>
              <a:t> </a:t>
            </a:r>
            <a:r>
              <a:rPr lang="en-US" dirty="0"/>
              <a:t>the </a:t>
            </a:r>
            <a:r>
              <a:rPr lang="en-US" i="1" dirty="0"/>
              <a:t>velar voiceless stop </a:t>
            </a:r>
            <a:r>
              <a:rPr lang="en-US" dirty="0"/>
              <a:t>/k/ by HL and L2 (ex. /</a:t>
            </a:r>
            <a:r>
              <a:rPr lang="en-US" dirty="0" err="1"/>
              <a:t>bebakšid</a:t>
            </a:r>
            <a:r>
              <a:rPr lang="en-US" dirty="0"/>
              <a:t>/ instead of /</a:t>
            </a:r>
            <a:r>
              <a:rPr lang="en-US" dirty="0" err="1"/>
              <a:t>bebaxšid</a:t>
            </a:r>
            <a:r>
              <a:rPr lang="en-US" dirty="0"/>
              <a:t>/ ‘excuse me, forgive’)</a:t>
            </a:r>
          </a:p>
          <a:p>
            <a:endParaRPr lang="en-US" dirty="0"/>
          </a:p>
        </p:txBody>
      </p:sp>
      <p:sp>
        <p:nvSpPr>
          <p:cNvPr id="4" name="Slide Number Placeholder 3"/>
          <p:cNvSpPr>
            <a:spLocks noGrp="1"/>
          </p:cNvSpPr>
          <p:nvPr>
            <p:ph type="sldNum" sz="quarter" idx="5"/>
          </p:nvPr>
        </p:nvSpPr>
        <p:spPr/>
        <p:txBody>
          <a:bodyPr/>
          <a:lstStyle/>
          <a:p>
            <a:fld id="{D8F56B87-AB80-4AED-B82B-16CC8C807AA5}" type="slidenum">
              <a:rPr lang="en-US" smtClean="0"/>
              <a:t>9</a:t>
            </a:fld>
            <a:endParaRPr lang="en-US"/>
          </a:p>
        </p:txBody>
      </p:sp>
    </p:spTree>
    <p:extLst>
      <p:ext uri="{BB962C8B-B14F-4D97-AF65-F5344CB8AC3E}">
        <p14:creationId xmlns:p14="http://schemas.microsoft.com/office/powerpoint/2010/main" val="294001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99CDAF-4864-4429-9605-E756C6C5FE4E}"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357774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67874-48CA-4D96-9310-3B6E6E6B5C81}"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95714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D7C6C6-18AB-43AA-9074-8DBD6D661240}"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03027B-C8A2-4794-B9E1-4BC7BCD6C20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67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59FCCF3-D803-4805-ACA7-52077614EC3A}"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2567679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49FEFD4-B58A-45AA-AE61-79DC1014F3DF}"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03027B-C8A2-4794-B9E1-4BC7BCD6C20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17101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57384D4-1E19-4ACF-8581-1C08F4343F12}"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3699244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028BA1-F30D-495F-806B-F57795C2FF7C}"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1164460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5221BA-D3AD-44AD-822E-2F6E99B4D3D7}"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125761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8824B8-79FE-4AF7-B012-5121D5ED938F}"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577151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D775-EB37-4BC8-B810-0088244A4425}" type="datetime1">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75324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E3C06B-A2D7-4B41-8ED2-AFC78478CDE0}"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212984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8C806C-C7EF-4B14-B554-393E0C128ED0}" type="datetime1">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252089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80BD91-635B-4EDF-87E6-A20CD97B606A}" type="datetime1">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8798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3155B-A4AB-484C-AB42-DB0E04DB7D2F}" type="datetime1">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3678629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DD63C6-5A4B-471D-98F2-FA560CE161AC}"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292162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5AC944-C828-40AB-B985-592187941BBA}" type="datetime1">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03027B-C8A2-4794-B9E1-4BC7BCD6C20E}" type="slidenum">
              <a:rPr lang="en-US" smtClean="0"/>
              <a:t>‹#›</a:t>
            </a:fld>
            <a:endParaRPr lang="en-US"/>
          </a:p>
        </p:txBody>
      </p:sp>
    </p:spTree>
    <p:extLst>
      <p:ext uri="{BB962C8B-B14F-4D97-AF65-F5344CB8AC3E}">
        <p14:creationId xmlns:p14="http://schemas.microsoft.com/office/powerpoint/2010/main" val="282366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F8CC56F-29EB-48F0-933A-F71F1B4518E8}" type="datetime1">
              <a:rPr lang="en-US" smtClean="0"/>
              <a:t>1/14/2021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03027B-C8A2-4794-B9E1-4BC7BCD6C20E}" type="slidenum">
              <a:rPr lang="en-US" smtClean="0"/>
              <a:t>‹#›</a:t>
            </a:fld>
            <a:endParaRPr lang="en-US"/>
          </a:p>
        </p:txBody>
      </p:sp>
    </p:spTree>
    <p:extLst>
      <p:ext uri="{BB962C8B-B14F-4D97-AF65-F5344CB8AC3E}">
        <p14:creationId xmlns:p14="http://schemas.microsoft.com/office/powerpoint/2010/main" val="286876179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1184-3379-4E4B-89E7-844C2CA8700E}"/>
              </a:ext>
            </a:extLst>
          </p:cNvPr>
          <p:cNvSpPr>
            <a:spLocks noGrp="1"/>
          </p:cNvSpPr>
          <p:nvPr>
            <p:ph type="ctrTitle"/>
          </p:nvPr>
        </p:nvSpPr>
        <p:spPr/>
        <p:txBody>
          <a:bodyPr>
            <a:noAutofit/>
          </a:bodyPr>
          <a:lstStyle/>
          <a:p>
            <a:r>
              <a:rPr lang="en-US" sz="4800" dirty="0"/>
              <a:t>Linguistic Competence of Persian Heritage versus Second Language Speakers</a:t>
            </a:r>
          </a:p>
        </p:txBody>
      </p:sp>
      <p:sp>
        <p:nvSpPr>
          <p:cNvPr id="3" name="Subtitle 2">
            <a:extLst>
              <a:ext uri="{FF2B5EF4-FFF2-40B4-BE49-F238E27FC236}">
                <a16:creationId xmlns:a16="http://schemas.microsoft.com/office/drawing/2014/main" id="{F483CE72-AC7E-4E0F-AE5B-D64026DE0EDA}"/>
              </a:ext>
            </a:extLst>
          </p:cNvPr>
          <p:cNvSpPr>
            <a:spLocks noGrp="1"/>
          </p:cNvSpPr>
          <p:nvPr>
            <p:ph type="subTitle" idx="1"/>
          </p:nvPr>
        </p:nvSpPr>
        <p:spPr>
          <a:xfrm>
            <a:off x="2945219" y="4836969"/>
            <a:ext cx="8559393" cy="1126283"/>
          </a:xfrm>
        </p:spPr>
        <p:txBody>
          <a:bodyPr>
            <a:normAutofit/>
          </a:bodyPr>
          <a:lstStyle/>
          <a:p>
            <a:r>
              <a:rPr lang="en-US" sz="2000" b="1" dirty="0"/>
              <a:t>Dr. Karine Megerdoomian</a:t>
            </a:r>
            <a:br>
              <a:rPr lang="en-US" sz="2000" b="1" dirty="0"/>
            </a:br>
            <a:r>
              <a:rPr lang="en-US" sz="2000" b="1" dirty="0"/>
              <a:t>MITRE</a:t>
            </a:r>
            <a:br>
              <a:rPr lang="en-US" sz="2000" b="1" dirty="0"/>
            </a:br>
            <a:r>
              <a:rPr lang="en-US" b="1" i="1" dirty="0"/>
              <a:t>karine@mitre.org</a:t>
            </a:r>
          </a:p>
        </p:txBody>
      </p:sp>
      <p:sp>
        <p:nvSpPr>
          <p:cNvPr id="5" name="Rectangle 4">
            <a:extLst>
              <a:ext uri="{FF2B5EF4-FFF2-40B4-BE49-F238E27FC236}">
                <a16:creationId xmlns:a16="http://schemas.microsoft.com/office/drawing/2014/main" id="{8040C8E0-56F4-448F-8250-3B9F2436D7E9}"/>
              </a:ext>
            </a:extLst>
          </p:cNvPr>
          <p:cNvSpPr/>
          <p:nvPr/>
        </p:nvSpPr>
        <p:spPr>
          <a:xfrm>
            <a:off x="5661604" y="202447"/>
            <a:ext cx="6357770" cy="11262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“Routledge Handbook of Second Language Acquisition and Pedagogy of Persian” </a:t>
            </a:r>
            <a:br>
              <a:rPr lang="en-US" dirty="0"/>
            </a:br>
            <a:r>
              <a:rPr lang="en-US" dirty="0"/>
              <a:t>Book Launch</a:t>
            </a:r>
          </a:p>
          <a:p>
            <a:pPr algn="ctr"/>
            <a:r>
              <a:rPr lang="en-US" sz="1600" i="1" dirty="0"/>
              <a:t>McGill University </a:t>
            </a:r>
            <a:r>
              <a:rPr lang="en-US" sz="1600" dirty="0">
                <a:sym typeface="Wingdings" panose="05000000000000000000" pitchFamily="2" charset="2"/>
              </a:rPr>
              <a:t> </a:t>
            </a:r>
            <a:r>
              <a:rPr lang="en-US" sz="1600" dirty="0"/>
              <a:t>January 15, 2021</a:t>
            </a:r>
          </a:p>
        </p:txBody>
      </p:sp>
    </p:spTree>
    <p:extLst>
      <p:ext uri="{BB962C8B-B14F-4D97-AF65-F5344CB8AC3E}">
        <p14:creationId xmlns:p14="http://schemas.microsoft.com/office/powerpoint/2010/main" val="1549595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7963B-C0FA-4DD1-91B0-225BCA131EDA}"/>
              </a:ext>
            </a:extLst>
          </p:cNvPr>
          <p:cNvSpPr>
            <a:spLocks noGrp="1"/>
          </p:cNvSpPr>
          <p:nvPr>
            <p:ph type="title"/>
          </p:nvPr>
        </p:nvSpPr>
        <p:spPr/>
        <p:txBody>
          <a:bodyPr/>
          <a:lstStyle/>
          <a:p>
            <a:r>
              <a:rPr lang="en-US" dirty="0"/>
              <a:t>Phonology</a:t>
            </a:r>
          </a:p>
        </p:txBody>
      </p:sp>
      <p:sp>
        <p:nvSpPr>
          <p:cNvPr id="3" name="Content Placeholder 2">
            <a:extLst>
              <a:ext uri="{FF2B5EF4-FFF2-40B4-BE49-F238E27FC236}">
                <a16:creationId xmlns:a16="http://schemas.microsoft.com/office/drawing/2014/main" id="{5D8F8041-447E-4CDB-8EF8-B3DE10FAAFA8}"/>
              </a:ext>
            </a:extLst>
          </p:cNvPr>
          <p:cNvSpPr>
            <a:spLocks noGrp="1"/>
          </p:cNvSpPr>
          <p:nvPr>
            <p:ph idx="1"/>
          </p:nvPr>
        </p:nvSpPr>
        <p:spPr/>
        <p:txBody>
          <a:bodyPr/>
          <a:lstStyle/>
          <a:p>
            <a:r>
              <a:rPr lang="en-US" dirty="0"/>
              <a:t>Heritage Speakers have internalized many phonological alternations (see </a:t>
            </a:r>
            <a:r>
              <a:rPr lang="en-US" dirty="0" err="1"/>
              <a:t>Bijankhan</a:t>
            </a:r>
            <a:r>
              <a:rPr lang="en-US" dirty="0"/>
              <a:t> 2018) </a:t>
            </a:r>
          </a:p>
        </p:txBody>
      </p:sp>
      <p:graphicFrame>
        <p:nvGraphicFramePr>
          <p:cNvPr id="4" name="Table 4">
            <a:extLst>
              <a:ext uri="{FF2B5EF4-FFF2-40B4-BE49-F238E27FC236}">
                <a16:creationId xmlns:a16="http://schemas.microsoft.com/office/drawing/2014/main" id="{E9370AC0-9B9B-47A3-920B-116DC83C5B01}"/>
              </a:ext>
            </a:extLst>
          </p:cNvPr>
          <p:cNvGraphicFramePr>
            <a:graphicFrameLocks noGrp="1"/>
          </p:cNvGraphicFramePr>
          <p:nvPr>
            <p:extLst>
              <p:ext uri="{D42A27DB-BD31-4B8C-83A1-F6EECF244321}">
                <p14:modId xmlns:p14="http://schemas.microsoft.com/office/powerpoint/2010/main" val="741292466"/>
              </p:ext>
            </p:extLst>
          </p:nvPr>
        </p:nvGraphicFramePr>
        <p:xfrm>
          <a:off x="1761566" y="3013170"/>
          <a:ext cx="9950821" cy="3220720"/>
        </p:xfrm>
        <a:graphic>
          <a:graphicData uri="http://schemas.openxmlformats.org/drawingml/2006/table">
            <a:tbl>
              <a:tblPr firstRow="1" bandRow="1">
                <a:tableStyleId>{F5AB1C69-6EDB-4FF4-983F-18BD219EF322}</a:tableStyleId>
              </a:tblPr>
              <a:tblGrid>
                <a:gridCol w="1896714">
                  <a:extLst>
                    <a:ext uri="{9D8B030D-6E8A-4147-A177-3AD203B41FA5}">
                      <a16:colId xmlns:a16="http://schemas.microsoft.com/office/drawing/2014/main" val="1389020128"/>
                    </a:ext>
                  </a:extLst>
                </a:gridCol>
                <a:gridCol w="1176628">
                  <a:extLst>
                    <a:ext uri="{9D8B030D-6E8A-4147-A177-3AD203B41FA5}">
                      <a16:colId xmlns:a16="http://schemas.microsoft.com/office/drawing/2014/main" val="4276323095"/>
                    </a:ext>
                  </a:extLst>
                </a:gridCol>
                <a:gridCol w="1760987">
                  <a:extLst>
                    <a:ext uri="{9D8B030D-6E8A-4147-A177-3AD203B41FA5}">
                      <a16:colId xmlns:a16="http://schemas.microsoft.com/office/drawing/2014/main" val="2084806162"/>
                    </a:ext>
                  </a:extLst>
                </a:gridCol>
                <a:gridCol w="1768898">
                  <a:extLst>
                    <a:ext uri="{9D8B030D-6E8A-4147-A177-3AD203B41FA5}">
                      <a16:colId xmlns:a16="http://schemas.microsoft.com/office/drawing/2014/main" val="1126052848"/>
                    </a:ext>
                  </a:extLst>
                </a:gridCol>
                <a:gridCol w="1541218">
                  <a:extLst>
                    <a:ext uri="{9D8B030D-6E8A-4147-A177-3AD203B41FA5}">
                      <a16:colId xmlns:a16="http://schemas.microsoft.com/office/drawing/2014/main" val="80823240"/>
                    </a:ext>
                  </a:extLst>
                </a:gridCol>
                <a:gridCol w="1806376">
                  <a:extLst>
                    <a:ext uri="{9D8B030D-6E8A-4147-A177-3AD203B41FA5}">
                      <a16:colId xmlns:a16="http://schemas.microsoft.com/office/drawing/2014/main" val="792887935"/>
                    </a:ext>
                  </a:extLst>
                </a:gridCol>
              </a:tblGrid>
              <a:tr h="226702">
                <a:tc>
                  <a:txBody>
                    <a:bodyPr/>
                    <a:lstStyle/>
                    <a:p>
                      <a:r>
                        <a:rPr lang="en-US" sz="1600" dirty="0"/>
                        <a:t>Phonological</a:t>
                      </a:r>
                      <a:br>
                        <a:rPr lang="en-US" sz="1600" dirty="0"/>
                      </a:br>
                      <a:r>
                        <a:rPr lang="en-US" sz="1600" dirty="0"/>
                        <a:t>pattern</a:t>
                      </a:r>
                    </a:p>
                  </a:txBody>
                  <a:tcPr/>
                </a:tc>
                <a:tc gridSpan="3">
                  <a:txBody>
                    <a:bodyPr/>
                    <a:lstStyle/>
                    <a:p>
                      <a:r>
                        <a:rPr lang="en-US" sz="1600" dirty="0"/>
                        <a:t>Standard Orthography</a:t>
                      </a:r>
                    </a:p>
                  </a:txBody>
                  <a:tcPr/>
                </a:tc>
                <a:tc hMerge="1">
                  <a:txBody>
                    <a:bodyPr/>
                    <a:lstStyle/>
                    <a:p>
                      <a:endParaRPr lang="en-US" dirty="0"/>
                    </a:p>
                  </a:txBody>
                  <a:tcPr/>
                </a:tc>
                <a:tc hMerge="1">
                  <a:txBody>
                    <a:bodyPr/>
                    <a:lstStyle/>
                    <a:p>
                      <a:endParaRPr lang="en-US" dirty="0"/>
                    </a:p>
                  </a:txBody>
                  <a:tcPr/>
                </a:tc>
                <a:tc gridSpan="2">
                  <a:txBody>
                    <a:bodyPr/>
                    <a:lstStyle/>
                    <a:p>
                      <a:r>
                        <a:rPr lang="en-US" sz="1600" dirty="0"/>
                        <a:t>Heritage Orthography</a:t>
                      </a:r>
                    </a:p>
                  </a:txBody>
                  <a:tcPr/>
                </a:tc>
                <a:tc hMerge="1">
                  <a:txBody>
                    <a:bodyPr/>
                    <a:lstStyle/>
                    <a:p>
                      <a:endParaRPr lang="en-US" dirty="0"/>
                    </a:p>
                  </a:txBody>
                  <a:tcPr/>
                </a:tc>
                <a:extLst>
                  <a:ext uri="{0D108BD9-81ED-4DB2-BD59-A6C34878D82A}">
                    <a16:rowId xmlns:a16="http://schemas.microsoft.com/office/drawing/2014/main" val="1702602438"/>
                  </a:ext>
                </a:extLst>
              </a:tr>
              <a:tr h="370840">
                <a:tc>
                  <a:txBody>
                    <a:bodyPr/>
                    <a:lstStyle/>
                    <a:p>
                      <a:r>
                        <a:rPr lang="en-US" sz="1600" dirty="0"/>
                        <a:t>Nasal place assimilation</a:t>
                      </a:r>
                      <a:endParaRPr lang="en-US" sz="1600" i="1" dirty="0"/>
                    </a:p>
                  </a:txBody>
                  <a:tcPr/>
                </a:tc>
                <a:tc>
                  <a:txBody>
                    <a:bodyPr/>
                    <a:lstStyle/>
                    <a:p>
                      <a:r>
                        <a:rPr lang="fa-IR" sz="1600" kern="1200" dirty="0">
                          <a:solidFill>
                            <a:schemeClr val="dk1"/>
                          </a:solidFill>
                          <a:effectLst/>
                        </a:rPr>
                        <a:t>شنبه</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šanbe</a:t>
                      </a:r>
                      <a:r>
                        <a:rPr lang="en-US" sz="1600" kern="1200" dirty="0">
                          <a:solidFill>
                            <a:schemeClr val="dk1"/>
                          </a:solidFill>
                          <a:effectLst/>
                        </a:rPr>
                        <a:t>]</a:t>
                      </a:r>
                      <a:endParaRPr lang="en-US" sz="1600" i="0" dirty="0"/>
                    </a:p>
                  </a:txBody>
                  <a:tcPr/>
                </a:tc>
                <a:tc>
                  <a:txBody>
                    <a:bodyPr/>
                    <a:lstStyle/>
                    <a:p>
                      <a:r>
                        <a:rPr lang="en-US" sz="1600" dirty="0" err="1"/>
                        <a:t>saturday</a:t>
                      </a:r>
                      <a:endParaRPr lang="en-US" sz="1600" dirty="0"/>
                    </a:p>
                  </a:txBody>
                  <a:tcPr/>
                </a:tc>
                <a:tc>
                  <a:txBody>
                    <a:bodyPr/>
                    <a:lstStyle/>
                    <a:p>
                      <a:r>
                        <a:rPr lang="fa-IR" sz="1600" kern="1200" dirty="0">
                          <a:solidFill>
                            <a:schemeClr val="dk1"/>
                          </a:solidFill>
                          <a:effectLst/>
                        </a:rPr>
                        <a:t>شمبه</a:t>
                      </a:r>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rPr>
                        <a:t>/</a:t>
                      </a:r>
                      <a:r>
                        <a:rPr lang="en-US" sz="1600" kern="1200" dirty="0" err="1">
                          <a:solidFill>
                            <a:schemeClr val="dk1"/>
                          </a:solidFill>
                          <a:effectLst/>
                        </a:rPr>
                        <a:t>šambe</a:t>
                      </a:r>
                      <a:r>
                        <a:rPr lang="en-US" sz="1600" kern="1200" dirty="0">
                          <a:solidFill>
                            <a:schemeClr val="dk1"/>
                          </a:solidFill>
                          <a:effectLst/>
                        </a:rPr>
                        <a:t>/</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2287877201"/>
                  </a:ext>
                </a:extLst>
              </a:tr>
              <a:tr h="370840">
                <a:tc>
                  <a:txBody>
                    <a:bodyPr/>
                    <a:lstStyle/>
                    <a:p>
                      <a:r>
                        <a:rPr lang="en-US" sz="1600" dirty="0"/>
                        <a:t>Devoicing</a:t>
                      </a:r>
                      <a:endParaRPr lang="en-US" sz="1600" i="1" dirty="0"/>
                    </a:p>
                  </a:txBody>
                  <a:tcPr/>
                </a:tc>
                <a:tc>
                  <a:txBody>
                    <a:bodyPr/>
                    <a:lstStyle/>
                    <a:p>
                      <a:r>
                        <a:rPr lang="fa-IR" sz="1600" kern="1200" dirty="0">
                          <a:solidFill>
                            <a:schemeClr val="dk1"/>
                          </a:solidFill>
                          <a:effectLst/>
                        </a:rPr>
                        <a:t>اقتصاد</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eGtesād</a:t>
                      </a:r>
                      <a:r>
                        <a:rPr lang="en-US" sz="1600" kern="1200" dirty="0">
                          <a:solidFill>
                            <a:schemeClr val="dk1"/>
                          </a:solidFill>
                          <a:effectLst/>
                        </a:rPr>
                        <a:t>]</a:t>
                      </a:r>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economy</a:t>
                      </a:r>
                    </a:p>
                  </a:txBody>
                  <a:tcPr/>
                </a:tc>
                <a:tc>
                  <a:txBody>
                    <a:bodyPr/>
                    <a:lstStyle/>
                    <a:p>
                      <a:r>
                        <a:rPr lang="fa-IR" sz="1600" kern="1200" dirty="0">
                          <a:solidFill>
                            <a:schemeClr val="dk1"/>
                          </a:solidFill>
                          <a:effectLst/>
                        </a:rPr>
                        <a:t>اختصاد</a:t>
                      </a:r>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rPr>
                        <a:t>/</a:t>
                      </a:r>
                      <a:r>
                        <a:rPr lang="en-US" sz="1600" kern="1200" dirty="0" err="1">
                          <a:solidFill>
                            <a:schemeClr val="dk1"/>
                          </a:solidFill>
                          <a:effectLst/>
                        </a:rPr>
                        <a:t>extesād</a:t>
                      </a:r>
                      <a:r>
                        <a:rPr lang="en-US" sz="1600" kern="1200" dirty="0">
                          <a:solidFill>
                            <a:schemeClr val="dk1"/>
                          </a:solidFill>
                          <a:effectLst/>
                        </a:rPr>
                        <a:t>/</a:t>
                      </a:r>
                      <a:endParaRPr lang="en-US" sz="1600" dirty="0"/>
                    </a:p>
                  </a:txBody>
                  <a:tcPr/>
                </a:tc>
                <a:extLst>
                  <a:ext uri="{0D108BD9-81ED-4DB2-BD59-A6C34878D82A}">
                    <a16:rowId xmlns:a16="http://schemas.microsoft.com/office/drawing/2014/main" val="327507853"/>
                  </a:ext>
                </a:extLst>
              </a:tr>
              <a:tr h="370840">
                <a:tc>
                  <a:txBody>
                    <a:bodyPr/>
                    <a:lstStyle/>
                    <a:p>
                      <a:r>
                        <a:rPr lang="en-US" sz="1600" dirty="0"/>
                        <a:t>Devoicing</a:t>
                      </a:r>
                      <a:endParaRPr lang="en-US" sz="1600" i="1" dirty="0"/>
                    </a:p>
                  </a:txBody>
                  <a:tcPr/>
                </a:tc>
                <a:tc>
                  <a:txBody>
                    <a:bodyPr/>
                    <a:lstStyle/>
                    <a:p>
                      <a:r>
                        <a:rPr lang="fa-IR" sz="1600" kern="1200" dirty="0">
                          <a:solidFill>
                            <a:schemeClr val="dk1"/>
                          </a:solidFill>
                          <a:effectLst/>
                        </a:rPr>
                        <a:t>اسب</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asb</a:t>
                      </a:r>
                      <a:r>
                        <a:rPr lang="en-US" sz="1600" kern="1200" dirty="0">
                          <a:solidFill>
                            <a:schemeClr val="dk1"/>
                          </a:solidFill>
                          <a:effectLst/>
                        </a:rPr>
                        <a:t>]</a:t>
                      </a:r>
                      <a:endParaRPr lang="en-US" sz="1600" dirty="0"/>
                    </a:p>
                  </a:txBody>
                  <a:tcPr/>
                </a:tc>
                <a:tc>
                  <a:txBody>
                    <a:bodyPr/>
                    <a:lstStyle/>
                    <a:p>
                      <a:r>
                        <a:rPr lang="en-US" sz="1600" dirty="0"/>
                        <a:t>horse</a:t>
                      </a:r>
                    </a:p>
                  </a:txBody>
                  <a:tcPr/>
                </a:tc>
                <a:tc>
                  <a:txBody>
                    <a:bodyPr/>
                    <a:lstStyle/>
                    <a:p>
                      <a:r>
                        <a:rPr lang="fa-IR" sz="1600" kern="1200" dirty="0">
                          <a:solidFill>
                            <a:schemeClr val="dk1"/>
                          </a:solidFill>
                          <a:effectLst/>
                        </a:rPr>
                        <a:t>اسپ</a:t>
                      </a:r>
                      <a:endParaRPr lang="en-US" sz="1600" dirty="0"/>
                    </a:p>
                  </a:txBody>
                  <a:tcPr/>
                </a:tc>
                <a:tc>
                  <a:txBody>
                    <a:bodyPr/>
                    <a:lstStyle/>
                    <a:p>
                      <a:r>
                        <a:rPr lang="en-US" sz="1600" kern="1200" dirty="0">
                          <a:solidFill>
                            <a:schemeClr val="dk1"/>
                          </a:solidFill>
                          <a:effectLst/>
                        </a:rPr>
                        <a:t>/asp/</a:t>
                      </a:r>
                      <a:endParaRPr lang="en-US" sz="1600" dirty="0"/>
                    </a:p>
                  </a:txBody>
                  <a:tcPr/>
                </a:tc>
                <a:extLst>
                  <a:ext uri="{0D108BD9-81ED-4DB2-BD59-A6C34878D82A}">
                    <a16:rowId xmlns:a16="http://schemas.microsoft.com/office/drawing/2014/main" val="3654486351"/>
                  </a:ext>
                </a:extLst>
              </a:tr>
              <a:tr h="370840">
                <a:tc>
                  <a:txBody>
                    <a:bodyPr/>
                    <a:lstStyle/>
                    <a:p>
                      <a:r>
                        <a:rPr lang="en-US" sz="1600" dirty="0" err="1"/>
                        <a:t>Deaspiration</a:t>
                      </a:r>
                      <a:endParaRPr lang="en-US" sz="1600" i="1" dirty="0"/>
                    </a:p>
                  </a:txBody>
                  <a:tcPr/>
                </a:tc>
                <a:tc>
                  <a:txBody>
                    <a:bodyPr/>
                    <a:lstStyle/>
                    <a:p>
                      <a:r>
                        <a:rPr lang="fa-IR" sz="1600" kern="1200" dirty="0">
                          <a:solidFill>
                            <a:schemeClr val="dk1"/>
                          </a:solidFill>
                          <a:effectLst/>
                        </a:rPr>
                        <a:t>رفتم</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raftam</a:t>
                      </a:r>
                      <a:r>
                        <a:rPr lang="en-US" sz="1600" kern="1200" dirty="0">
                          <a:solidFill>
                            <a:schemeClr val="dk1"/>
                          </a:solidFill>
                          <a:effectLst/>
                        </a:rPr>
                        <a:t>]</a:t>
                      </a:r>
                      <a:endParaRPr lang="en-US" sz="1600" dirty="0"/>
                    </a:p>
                  </a:txBody>
                  <a:tcPr/>
                </a:tc>
                <a:tc>
                  <a:txBody>
                    <a:bodyPr/>
                    <a:lstStyle/>
                    <a:p>
                      <a:r>
                        <a:rPr lang="en-US" sz="1600" dirty="0"/>
                        <a:t>previously</a:t>
                      </a:r>
                    </a:p>
                  </a:txBody>
                  <a:tcPr/>
                </a:tc>
                <a:tc>
                  <a:txBody>
                    <a:bodyPr/>
                    <a:lstStyle/>
                    <a:p>
                      <a:r>
                        <a:rPr lang="fa-IR" sz="1600" kern="1200" dirty="0">
                          <a:solidFill>
                            <a:schemeClr val="dk1"/>
                          </a:solidFill>
                          <a:effectLst/>
                        </a:rPr>
                        <a:t>رفدم</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rafdam</a:t>
                      </a:r>
                      <a:r>
                        <a:rPr lang="en-US" sz="1600" kern="1200" dirty="0">
                          <a:solidFill>
                            <a:schemeClr val="dk1"/>
                          </a:solidFill>
                          <a:effectLst/>
                        </a:rPr>
                        <a:t>/</a:t>
                      </a:r>
                      <a:endParaRPr lang="en-US" sz="1600" dirty="0"/>
                    </a:p>
                  </a:txBody>
                  <a:tcPr/>
                </a:tc>
                <a:extLst>
                  <a:ext uri="{0D108BD9-81ED-4DB2-BD59-A6C34878D82A}">
                    <a16:rowId xmlns:a16="http://schemas.microsoft.com/office/drawing/2014/main" val="4282814524"/>
                  </a:ext>
                </a:extLst>
              </a:tr>
              <a:tr h="370840">
                <a:tc>
                  <a:txBody>
                    <a:bodyPr/>
                    <a:lstStyle/>
                    <a:p>
                      <a:r>
                        <a:rPr lang="en-US" sz="1600" dirty="0"/>
                        <a:t>Glottal deletion</a:t>
                      </a:r>
                      <a:endParaRPr lang="en-US" sz="1600" i="1" dirty="0"/>
                    </a:p>
                  </a:txBody>
                  <a:tcPr/>
                </a:tc>
                <a:tc>
                  <a:txBody>
                    <a:bodyPr/>
                    <a:lstStyle/>
                    <a:p>
                      <a:r>
                        <a:rPr lang="fa-IR" sz="1600" kern="1200" dirty="0">
                          <a:solidFill>
                            <a:schemeClr val="dk1"/>
                          </a:solidFill>
                          <a:effectLst/>
                        </a:rPr>
                        <a:t>شعر</a:t>
                      </a:r>
                      <a:endParaRPr lang="en-US" sz="1600" dirty="0"/>
                    </a:p>
                  </a:txBody>
                  <a:tcPr/>
                </a:tc>
                <a:tc>
                  <a:txBody>
                    <a:bodyPr/>
                    <a:lstStyle/>
                    <a:p>
                      <a:r>
                        <a:rPr lang="en-US" sz="1600" dirty="0"/>
                        <a:t>[</a:t>
                      </a:r>
                      <a:r>
                        <a:rPr lang="en-US" sz="1600" dirty="0" err="1"/>
                        <a:t>šeɁr</a:t>
                      </a:r>
                      <a:r>
                        <a:rPr lang="en-US" sz="1600" dirty="0"/>
                        <a:t>]</a:t>
                      </a:r>
                    </a:p>
                  </a:txBody>
                  <a:tcPr/>
                </a:tc>
                <a:tc>
                  <a:txBody>
                    <a:bodyPr/>
                    <a:lstStyle/>
                    <a:p>
                      <a:r>
                        <a:rPr lang="en-US" sz="1600" dirty="0"/>
                        <a:t>poem</a:t>
                      </a:r>
                    </a:p>
                  </a:txBody>
                  <a:tcPr/>
                </a:tc>
                <a:tc>
                  <a:txBody>
                    <a:bodyPr/>
                    <a:lstStyle/>
                    <a:p>
                      <a:r>
                        <a:rPr lang="fa-IR" sz="1600" kern="1200" dirty="0">
                          <a:solidFill>
                            <a:schemeClr val="dk1"/>
                          </a:solidFill>
                          <a:effectLst/>
                        </a:rPr>
                        <a:t>شر</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še:r</a:t>
                      </a:r>
                      <a:r>
                        <a:rPr lang="en-US" sz="1600" kern="1200" dirty="0">
                          <a:solidFill>
                            <a:schemeClr val="dk1"/>
                          </a:solidFill>
                          <a:effectLst/>
                        </a:rPr>
                        <a:t>/</a:t>
                      </a:r>
                      <a:endParaRPr lang="en-US" sz="1600" dirty="0"/>
                    </a:p>
                  </a:txBody>
                  <a:tcPr/>
                </a:tc>
                <a:extLst>
                  <a:ext uri="{0D108BD9-81ED-4DB2-BD59-A6C34878D82A}">
                    <a16:rowId xmlns:a16="http://schemas.microsoft.com/office/drawing/2014/main" val="2327216917"/>
                  </a:ext>
                </a:extLst>
              </a:tr>
              <a:tr h="370840">
                <a:tc>
                  <a:txBody>
                    <a:bodyPr/>
                    <a:lstStyle/>
                    <a:p>
                      <a:r>
                        <a:rPr lang="en-US" sz="1600" dirty="0"/>
                        <a:t>Stop deletion</a:t>
                      </a:r>
                      <a:endParaRPr lang="en-US" sz="1600" i="1" dirty="0"/>
                    </a:p>
                  </a:txBody>
                  <a:tcPr/>
                </a:tc>
                <a:tc>
                  <a:txBody>
                    <a:bodyPr/>
                    <a:lstStyle/>
                    <a:p>
                      <a:r>
                        <a:rPr lang="fa-IR" sz="1600" kern="1200" dirty="0">
                          <a:solidFill>
                            <a:schemeClr val="dk1"/>
                          </a:solidFill>
                          <a:effectLst/>
                        </a:rPr>
                        <a:t>دوست داشتم	</a:t>
                      </a:r>
                      <a:endParaRPr lang="en-US" sz="1600" dirty="0"/>
                    </a:p>
                  </a:txBody>
                  <a:tcPr/>
                </a:tc>
                <a:tc>
                  <a:txBody>
                    <a:bodyPr/>
                    <a:lstStyle/>
                    <a:p>
                      <a:r>
                        <a:rPr lang="en-US" sz="1600" dirty="0"/>
                        <a:t>[</a:t>
                      </a:r>
                      <a:r>
                        <a:rPr lang="en-US" sz="1600" kern="1200" dirty="0">
                          <a:solidFill>
                            <a:schemeClr val="dk1"/>
                          </a:solidFill>
                          <a:effectLst/>
                        </a:rPr>
                        <a:t>dust </a:t>
                      </a:r>
                      <a:r>
                        <a:rPr lang="en-US" sz="1600" kern="1200" dirty="0" err="1">
                          <a:solidFill>
                            <a:schemeClr val="dk1"/>
                          </a:solidFill>
                          <a:effectLst/>
                        </a:rPr>
                        <a:t>dāštam</a:t>
                      </a:r>
                      <a:r>
                        <a:rPr lang="en-US" sz="1600" kern="1200" dirty="0">
                          <a:solidFill>
                            <a:schemeClr val="dk1"/>
                          </a:solidFill>
                          <a:effectLst/>
                        </a:rPr>
                        <a:t>]</a:t>
                      </a:r>
                      <a:endParaRPr lang="en-US" sz="1600" dirty="0"/>
                    </a:p>
                  </a:txBody>
                  <a:tcPr/>
                </a:tc>
                <a:tc>
                  <a:txBody>
                    <a:bodyPr/>
                    <a:lstStyle/>
                    <a:p>
                      <a:r>
                        <a:rPr lang="en-US" sz="1600" dirty="0"/>
                        <a:t>(I) liked</a:t>
                      </a:r>
                    </a:p>
                  </a:txBody>
                  <a:tcPr/>
                </a:tc>
                <a:tc>
                  <a:txBody>
                    <a:bodyPr/>
                    <a:lstStyle/>
                    <a:p>
                      <a:r>
                        <a:rPr lang="fa-IR" sz="1600" kern="1200" dirty="0">
                          <a:solidFill>
                            <a:schemeClr val="dk1"/>
                          </a:solidFill>
                          <a:effectLst/>
                        </a:rPr>
                        <a:t>دوس داشتم</a:t>
                      </a:r>
                      <a:endParaRPr lang="en-US" sz="1600" dirty="0"/>
                    </a:p>
                  </a:txBody>
                  <a:tcPr/>
                </a:tc>
                <a:tc>
                  <a:txBody>
                    <a:bodyPr/>
                    <a:lstStyle/>
                    <a:p>
                      <a:r>
                        <a:rPr lang="en-US" sz="1600" kern="1200" dirty="0">
                          <a:solidFill>
                            <a:schemeClr val="dk1"/>
                          </a:solidFill>
                          <a:effectLst/>
                        </a:rPr>
                        <a:t>/</a:t>
                      </a:r>
                      <a:r>
                        <a:rPr lang="en-US" sz="1600" kern="1200" dirty="0" err="1">
                          <a:solidFill>
                            <a:schemeClr val="dk1"/>
                          </a:solidFill>
                          <a:effectLst/>
                        </a:rPr>
                        <a:t>dus</a:t>
                      </a:r>
                      <a:r>
                        <a:rPr lang="en-US" sz="1600" kern="1200" dirty="0">
                          <a:solidFill>
                            <a:schemeClr val="dk1"/>
                          </a:solidFill>
                          <a:effectLst/>
                        </a:rPr>
                        <a:t> </a:t>
                      </a:r>
                      <a:r>
                        <a:rPr lang="en-US" sz="1600" kern="1200" dirty="0" err="1">
                          <a:solidFill>
                            <a:schemeClr val="dk1"/>
                          </a:solidFill>
                          <a:effectLst/>
                        </a:rPr>
                        <a:t>dāštam</a:t>
                      </a:r>
                      <a:r>
                        <a:rPr lang="en-US" sz="1600" kern="1200" dirty="0">
                          <a:solidFill>
                            <a:schemeClr val="dk1"/>
                          </a:solidFill>
                          <a:effectLst/>
                        </a:rPr>
                        <a:t>/</a:t>
                      </a:r>
                      <a:endParaRPr lang="en-US" sz="1600" dirty="0"/>
                    </a:p>
                  </a:txBody>
                  <a:tcPr/>
                </a:tc>
                <a:extLst>
                  <a:ext uri="{0D108BD9-81ED-4DB2-BD59-A6C34878D82A}">
                    <a16:rowId xmlns:a16="http://schemas.microsoft.com/office/drawing/2014/main" val="405971357"/>
                  </a:ext>
                </a:extLst>
              </a:tr>
            </a:tbl>
          </a:graphicData>
        </a:graphic>
      </p:graphicFrame>
      <p:sp>
        <p:nvSpPr>
          <p:cNvPr id="6" name="Rectangle 5">
            <a:extLst>
              <a:ext uri="{FF2B5EF4-FFF2-40B4-BE49-F238E27FC236}">
                <a16:creationId xmlns:a16="http://schemas.microsoft.com/office/drawing/2014/main" id="{FC9039A8-5314-404D-81BB-86A8B3346935}"/>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5" name="Slide Number Placeholder 4">
            <a:extLst>
              <a:ext uri="{FF2B5EF4-FFF2-40B4-BE49-F238E27FC236}">
                <a16:creationId xmlns:a16="http://schemas.microsoft.com/office/drawing/2014/main" id="{F5DA8E66-434D-4649-93D9-113598090834}"/>
              </a:ext>
            </a:extLst>
          </p:cNvPr>
          <p:cNvSpPr>
            <a:spLocks noGrp="1"/>
          </p:cNvSpPr>
          <p:nvPr>
            <p:ph type="sldNum" sz="quarter" idx="12"/>
          </p:nvPr>
        </p:nvSpPr>
        <p:spPr/>
        <p:txBody>
          <a:bodyPr/>
          <a:lstStyle/>
          <a:p>
            <a:fld id="{7D03027B-C8A2-4794-B9E1-4BC7BCD6C20E}" type="slidenum">
              <a:rPr lang="en-US" smtClean="0"/>
              <a:t>10</a:t>
            </a:fld>
            <a:endParaRPr lang="en-US"/>
          </a:p>
        </p:txBody>
      </p:sp>
    </p:spTree>
    <p:extLst>
      <p:ext uri="{BB962C8B-B14F-4D97-AF65-F5344CB8AC3E}">
        <p14:creationId xmlns:p14="http://schemas.microsoft.com/office/powerpoint/2010/main" val="508889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F0A5949-BF90-41AA-AF72-233080C8F252}"/>
              </a:ext>
            </a:extLst>
          </p:cNvPr>
          <p:cNvSpPr>
            <a:spLocks noGrp="1"/>
          </p:cNvSpPr>
          <p:nvPr>
            <p:ph type="title"/>
          </p:nvPr>
        </p:nvSpPr>
        <p:spPr>
          <a:xfrm>
            <a:off x="2034897" y="469905"/>
            <a:ext cx="3243170" cy="976312"/>
          </a:xfrm>
        </p:spPr>
        <p:txBody>
          <a:bodyPr>
            <a:normAutofit/>
          </a:bodyPr>
          <a:lstStyle/>
          <a:p>
            <a:r>
              <a:rPr lang="en-US" dirty="0"/>
              <a:t>Lexical Negation</a:t>
            </a:r>
          </a:p>
        </p:txBody>
      </p:sp>
      <p:pic>
        <p:nvPicPr>
          <p:cNvPr id="5" name="Content Placeholder 4">
            <a:extLst>
              <a:ext uri="{FF2B5EF4-FFF2-40B4-BE49-F238E27FC236}">
                <a16:creationId xmlns:a16="http://schemas.microsoft.com/office/drawing/2014/main" id="{7DA20CD5-DF10-4C1C-94E3-24C50179BBD7}"/>
              </a:ext>
            </a:extLst>
          </p:cNvPr>
          <p:cNvPicPr>
            <a:picLocks noGrp="1" noChangeAspect="1"/>
          </p:cNvPicPr>
          <p:nvPr>
            <p:ph idx="1"/>
          </p:nvPr>
        </p:nvPicPr>
        <p:blipFill>
          <a:blip r:embed="rId2"/>
          <a:stretch>
            <a:fillRect/>
          </a:stretch>
        </p:blipFill>
        <p:spPr>
          <a:xfrm>
            <a:off x="5278066" y="3606114"/>
            <a:ext cx="3244827" cy="2044386"/>
          </a:xfrm>
          <a:prstGeom prst="rect">
            <a:avLst/>
          </a:prstGeom>
        </p:spPr>
      </p:pic>
      <p:sp>
        <p:nvSpPr>
          <p:cNvPr id="8" name="Text Placeholder 7">
            <a:extLst>
              <a:ext uri="{FF2B5EF4-FFF2-40B4-BE49-F238E27FC236}">
                <a16:creationId xmlns:a16="http://schemas.microsoft.com/office/drawing/2014/main" id="{C1324546-BCEA-47FF-BC28-7D6C7F306B1F}"/>
              </a:ext>
            </a:extLst>
          </p:cNvPr>
          <p:cNvSpPr>
            <a:spLocks noGrp="1"/>
          </p:cNvSpPr>
          <p:nvPr>
            <p:ph type="body" sz="half" idx="2"/>
          </p:nvPr>
        </p:nvSpPr>
        <p:spPr>
          <a:xfrm>
            <a:off x="2034897" y="1622430"/>
            <a:ext cx="3243430" cy="4262436"/>
          </a:xfrm>
        </p:spPr>
        <p:txBody>
          <a:bodyPr/>
          <a:lstStyle/>
          <a:p>
            <a:r>
              <a:rPr lang="en-US" dirty="0"/>
              <a:t>/</a:t>
            </a:r>
            <a:r>
              <a:rPr lang="en-US" b="1" dirty="0" err="1"/>
              <a:t>nā-</a:t>
            </a:r>
            <a:r>
              <a:rPr lang="en-US" dirty="0" err="1"/>
              <a:t>rāhat</a:t>
            </a:r>
            <a:r>
              <a:rPr lang="en-US" dirty="0"/>
              <a:t>/ (uncomfortable)</a:t>
            </a:r>
            <a:br>
              <a:rPr lang="en-US" dirty="0"/>
            </a:br>
            <a:r>
              <a:rPr lang="en-US" dirty="0"/>
              <a:t>/</a:t>
            </a:r>
            <a:r>
              <a:rPr lang="en-US" b="1" dirty="0"/>
              <a:t>bi-</a:t>
            </a:r>
            <a:r>
              <a:rPr lang="en-US" dirty="0" err="1"/>
              <a:t>arzeš</a:t>
            </a:r>
            <a:r>
              <a:rPr lang="en-US" dirty="0"/>
              <a:t>/ (worthless)</a:t>
            </a:r>
            <a:br>
              <a:rPr lang="en-US" dirty="0"/>
            </a:br>
            <a:r>
              <a:rPr lang="en-US" dirty="0"/>
              <a:t>/</a:t>
            </a:r>
            <a:r>
              <a:rPr lang="en-US" b="1" dirty="0" err="1"/>
              <a:t>zedd</a:t>
            </a:r>
            <a:r>
              <a:rPr lang="en-US" b="1" dirty="0"/>
              <a:t>-e</a:t>
            </a:r>
            <a:r>
              <a:rPr lang="en-US" dirty="0"/>
              <a:t>-</a:t>
            </a:r>
            <a:r>
              <a:rPr lang="en-US" dirty="0" err="1"/>
              <a:t>zarbe</a:t>
            </a:r>
            <a:r>
              <a:rPr lang="en-US" dirty="0"/>
              <a:t>/ (anti-shock)</a:t>
            </a:r>
            <a:br>
              <a:rPr lang="en-US" dirty="0"/>
            </a:br>
            <a:r>
              <a:rPr lang="en-US" dirty="0"/>
              <a:t>/</a:t>
            </a:r>
            <a:r>
              <a:rPr lang="en-US" b="1" dirty="0" err="1"/>
              <a:t>na</a:t>
            </a:r>
            <a:r>
              <a:rPr lang="en-US" b="1" dirty="0"/>
              <a:t>-</a:t>
            </a:r>
            <a:r>
              <a:rPr lang="en-US" dirty="0"/>
              <a:t>tars/ (fearless)</a:t>
            </a:r>
            <a:br>
              <a:rPr lang="en-US" dirty="0"/>
            </a:br>
            <a:r>
              <a:rPr lang="en-US" dirty="0"/>
              <a:t>*/</a:t>
            </a:r>
            <a:r>
              <a:rPr lang="en-US" b="1" dirty="0" err="1"/>
              <a:t>bi-</a:t>
            </a:r>
            <a:r>
              <a:rPr lang="en-US" dirty="0" err="1"/>
              <a:t>me:rabun</a:t>
            </a:r>
            <a:r>
              <a:rPr lang="en-US" dirty="0"/>
              <a:t>/ (</a:t>
            </a:r>
            <a:r>
              <a:rPr lang="en-US" dirty="0">
                <a:sym typeface="Wingdings" panose="05000000000000000000" pitchFamily="2" charset="2"/>
              </a:rPr>
              <a:t></a:t>
            </a:r>
            <a:r>
              <a:rPr lang="en-US" dirty="0"/>
              <a:t> unkind)</a:t>
            </a:r>
            <a:br>
              <a:rPr lang="en-US" dirty="0"/>
            </a:br>
            <a:r>
              <a:rPr lang="en-US" dirty="0"/>
              <a:t>*/</a:t>
            </a:r>
            <a:r>
              <a:rPr lang="en-US" b="1" dirty="0" err="1"/>
              <a:t>nā-</a:t>
            </a:r>
            <a:r>
              <a:rPr lang="en-US" dirty="0" err="1"/>
              <a:t>tarbiyat</a:t>
            </a:r>
            <a:r>
              <a:rPr lang="en-US" dirty="0"/>
              <a:t>/ (</a:t>
            </a:r>
            <a:r>
              <a:rPr lang="en-US" dirty="0">
                <a:sym typeface="Wingdings" panose="05000000000000000000" pitchFamily="2" charset="2"/>
              </a:rPr>
              <a:t></a:t>
            </a:r>
            <a:r>
              <a:rPr lang="en-US" dirty="0"/>
              <a:t> impolite)</a:t>
            </a:r>
            <a:br>
              <a:rPr lang="en-US" dirty="0"/>
            </a:br>
            <a:r>
              <a:rPr lang="en-US" dirty="0"/>
              <a:t>*/</a:t>
            </a:r>
            <a:r>
              <a:rPr lang="en-US" b="1" dirty="0" err="1"/>
              <a:t>Geyr</a:t>
            </a:r>
            <a:r>
              <a:rPr lang="en-US" b="1" dirty="0"/>
              <a:t>-e</a:t>
            </a:r>
            <a:r>
              <a:rPr lang="en-US" dirty="0"/>
              <a:t>-</a:t>
            </a:r>
            <a:r>
              <a:rPr lang="en-US" dirty="0" err="1"/>
              <a:t>dorost</a:t>
            </a:r>
            <a:r>
              <a:rPr lang="en-US" dirty="0"/>
              <a:t>/ (</a:t>
            </a:r>
            <a:r>
              <a:rPr lang="en-US" dirty="0">
                <a:sym typeface="Wingdings" panose="05000000000000000000" pitchFamily="2" charset="2"/>
              </a:rPr>
              <a:t></a:t>
            </a:r>
            <a:r>
              <a:rPr lang="en-US" dirty="0"/>
              <a:t> incorrect) </a:t>
            </a:r>
          </a:p>
        </p:txBody>
      </p:sp>
      <p:pic>
        <p:nvPicPr>
          <p:cNvPr id="4" name="Picture 3">
            <a:extLst>
              <a:ext uri="{FF2B5EF4-FFF2-40B4-BE49-F238E27FC236}">
                <a16:creationId xmlns:a16="http://schemas.microsoft.com/office/drawing/2014/main" id="{9AFCF6BD-721F-4EF0-B22F-B142D9E6A8C5}"/>
              </a:ext>
            </a:extLst>
          </p:cNvPr>
          <p:cNvPicPr/>
          <p:nvPr/>
        </p:nvPicPr>
        <p:blipFill>
          <a:blip r:embed="rId3"/>
          <a:stretch>
            <a:fillRect/>
          </a:stretch>
        </p:blipFill>
        <p:spPr>
          <a:xfrm>
            <a:off x="8831111" y="3606114"/>
            <a:ext cx="2990632" cy="2044386"/>
          </a:xfrm>
          <a:prstGeom prst="rect">
            <a:avLst/>
          </a:prstGeom>
        </p:spPr>
      </p:pic>
      <p:pic>
        <p:nvPicPr>
          <p:cNvPr id="6" name="Picture 5">
            <a:extLst>
              <a:ext uri="{FF2B5EF4-FFF2-40B4-BE49-F238E27FC236}">
                <a16:creationId xmlns:a16="http://schemas.microsoft.com/office/drawing/2014/main" id="{10F6C981-0285-424D-8C89-3429E5C67A9B}"/>
              </a:ext>
            </a:extLst>
          </p:cNvPr>
          <p:cNvPicPr>
            <a:picLocks noChangeAspect="1"/>
          </p:cNvPicPr>
          <p:nvPr/>
        </p:nvPicPr>
        <p:blipFill>
          <a:blip r:embed="rId4"/>
          <a:stretch>
            <a:fillRect/>
          </a:stretch>
        </p:blipFill>
        <p:spPr>
          <a:xfrm>
            <a:off x="2034896" y="3606114"/>
            <a:ext cx="3350521" cy="2044386"/>
          </a:xfrm>
          <a:prstGeom prst="rect">
            <a:avLst/>
          </a:prstGeom>
        </p:spPr>
      </p:pic>
      <p:sp>
        <p:nvSpPr>
          <p:cNvPr id="9" name="Title 6">
            <a:extLst>
              <a:ext uri="{FF2B5EF4-FFF2-40B4-BE49-F238E27FC236}">
                <a16:creationId xmlns:a16="http://schemas.microsoft.com/office/drawing/2014/main" id="{60F1DCBB-378E-4282-A286-1D9FC699D0F8}"/>
              </a:ext>
            </a:extLst>
          </p:cNvPr>
          <p:cNvSpPr txBox="1">
            <a:spLocks/>
          </p:cNvSpPr>
          <p:nvPr/>
        </p:nvSpPr>
        <p:spPr>
          <a:xfrm>
            <a:off x="5540096" y="469905"/>
            <a:ext cx="2982798" cy="97631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Agentive Nouns</a:t>
            </a:r>
          </a:p>
        </p:txBody>
      </p:sp>
      <p:sp>
        <p:nvSpPr>
          <p:cNvPr id="15" name="Title 6">
            <a:extLst>
              <a:ext uri="{FF2B5EF4-FFF2-40B4-BE49-F238E27FC236}">
                <a16:creationId xmlns:a16="http://schemas.microsoft.com/office/drawing/2014/main" id="{F489B98D-B0FB-45FE-A8C3-39D1345D3BC5}"/>
              </a:ext>
            </a:extLst>
          </p:cNvPr>
          <p:cNvSpPr txBox="1">
            <a:spLocks/>
          </p:cNvSpPr>
          <p:nvPr/>
        </p:nvSpPr>
        <p:spPr>
          <a:xfrm>
            <a:off x="8686801" y="497906"/>
            <a:ext cx="2982799" cy="97631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Plural Formation</a:t>
            </a:r>
          </a:p>
        </p:txBody>
      </p:sp>
      <p:sp>
        <p:nvSpPr>
          <p:cNvPr id="18" name="Text Placeholder 7">
            <a:extLst>
              <a:ext uri="{FF2B5EF4-FFF2-40B4-BE49-F238E27FC236}">
                <a16:creationId xmlns:a16="http://schemas.microsoft.com/office/drawing/2014/main" id="{CD7BE144-A79C-498C-9175-EA4A1867A039}"/>
              </a:ext>
            </a:extLst>
          </p:cNvPr>
          <p:cNvSpPr txBox="1">
            <a:spLocks/>
          </p:cNvSpPr>
          <p:nvPr/>
        </p:nvSpPr>
        <p:spPr>
          <a:xfrm>
            <a:off x="5433004" y="1622430"/>
            <a:ext cx="3243430" cy="4262436"/>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r>
              <a:rPr lang="en-US" dirty="0"/>
              <a:t>/</a:t>
            </a:r>
            <a:r>
              <a:rPr lang="en-US" dirty="0" err="1"/>
              <a:t>po:s</a:t>
            </a:r>
            <a:r>
              <a:rPr lang="en-US" b="1" dirty="0" err="1"/>
              <a:t>či</a:t>
            </a:r>
            <a:r>
              <a:rPr lang="en-US" dirty="0"/>
              <a:t>/ (mailman)</a:t>
            </a:r>
            <a:br>
              <a:rPr lang="en-US" dirty="0"/>
            </a:br>
            <a:r>
              <a:rPr lang="en-US" dirty="0"/>
              <a:t>/</a:t>
            </a:r>
            <a:r>
              <a:rPr lang="en-US" dirty="0" err="1"/>
              <a:t>jenāyat</a:t>
            </a:r>
            <a:r>
              <a:rPr lang="en-US" b="1" dirty="0" err="1"/>
              <a:t>kār</a:t>
            </a:r>
            <a:r>
              <a:rPr lang="en-US" dirty="0"/>
              <a:t>/ (criminal)</a:t>
            </a:r>
            <a:br>
              <a:rPr lang="en-US" dirty="0"/>
            </a:br>
            <a:r>
              <a:rPr lang="en-US" dirty="0"/>
              <a:t>/</a:t>
            </a:r>
            <a:r>
              <a:rPr lang="en-US" dirty="0" err="1"/>
              <a:t>kār</a:t>
            </a:r>
            <a:r>
              <a:rPr lang="en-US" b="1" dirty="0" err="1"/>
              <a:t>gar</a:t>
            </a:r>
            <a:r>
              <a:rPr lang="en-US" dirty="0"/>
              <a:t>/ (worker)</a:t>
            </a:r>
            <a:br>
              <a:rPr lang="en-US" dirty="0"/>
            </a:br>
            <a:r>
              <a:rPr lang="en-US" dirty="0"/>
              <a:t>/</a:t>
            </a:r>
            <a:r>
              <a:rPr lang="en-US" dirty="0" err="1"/>
              <a:t>estebdād</a:t>
            </a:r>
            <a:r>
              <a:rPr lang="en-US" b="1" dirty="0" err="1"/>
              <a:t>gar</a:t>
            </a:r>
            <a:r>
              <a:rPr lang="en-US" dirty="0"/>
              <a:t>/ (despot)</a:t>
            </a:r>
            <a:br>
              <a:rPr lang="en-US" dirty="0"/>
            </a:br>
            <a:r>
              <a:rPr lang="en-US" dirty="0"/>
              <a:t>*/</a:t>
            </a:r>
            <a:r>
              <a:rPr lang="en-US" dirty="0" err="1"/>
              <a:t>ketāb</a:t>
            </a:r>
            <a:r>
              <a:rPr lang="en-US" b="1" dirty="0" err="1"/>
              <a:t>či</a:t>
            </a:r>
            <a:r>
              <a:rPr lang="en-US" dirty="0"/>
              <a:t>/ (</a:t>
            </a:r>
            <a:r>
              <a:rPr lang="en-US" dirty="0">
                <a:sym typeface="Wingdings" panose="05000000000000000000" pitchFamily="2" charset="2"/>
              </a:rPr>
              <a:t></a:t>
            </a:r>
            <a:r>
              <a:rPr lang="en-US" dirty="0"/>
              <a:t> bookseller)</a:t>
            </a:r>
            <a:br>
              <a:rPr lang="en-US" dirty="0"/>
            </a:br>
            <a:r>
              <a:rPr lang="en-US" dirty="0"/>
              <a:t>*/</a:t>
            </a:r>
            <a:r>
              <a:rPr lang="en-US" dirty="0" err="1"/>
              <a:t>čub</a:t>
            </a:r>
            <a:r>
              <a:rPr lang="en-US" b="1" dirty="0" err="1"/>
              <a:t>kār</a:t>
            </a:r>
            <a:r>
              <a:rPr lang="en-US" dirty="0"/>
              <a:t>/ (</a:t>
            </a:r>
            <a:r>
              <a:rPr lang="en-US" dirty="0">
                <a:sym typeface="Wingdings" panose="05000000000000000000" pitchFamily="2" charset="2"/>
              </a:rPr>
              <a:t></a:t>
            </a:r>
            <a:r>
              <a:rPr lang="en-US" dirty="0"/>
              <a:t> carpenter)</a:t>
            </a:r>
            <a:br>
              <a:rPr lang="en-US" dirty="0"/>
            </a:br>
            <a:r>
              <a:rPr lang="en-US" dirty="0"/>
              <a:t>*/</a:t>
            </a:r>
            <a:r>
              <a:rPr lang="en-US" dirty="0" err="1"/>
              <a:t>sabad</a:t>
            </a:r>
            <a:r>
              <a:rPr lang="en-US" b="1" dirty="0" err="1"/>
              <a:t>gar</a:t>
            </a:r>
            <a:r>
              <a:rPr lang="en-US" dirty="0"/>
              <a:t>/ (</a:t>
            </a:r>
            <a:r>
              <a:rPr lang="en-US" dirty="0">
                <a:sym typeface="Wingdings" panose="05000000000000000000" pitchFamily="2" charset="2"/>
              </a:rPr>
              <a:t></a:t>
            </a:r>
            <a:r>
              <a:rPr lang="en-US" dirty="0"/>
              <a:t> basket-maker) </a:t>
            </a:r>
          </a:p>
        </p:txBody>
      </p:sp>
      <p:sp>
        <p:nvSpPr>
          <p:cNvPr id="20" name="Text Placeholder 7">
            <a:extLst>
              <a:ext uri="{FF2B5EF4-FFF2-40B4-BE49-F238E27FC236}">
                <a16:creationId xmlns:a16="http://schemas.microsoft.com/office/drawing/2014/main" id="{CCE6D93B-6118-489E-9793-9BE4464675AA}"/>
              </a:ext>
            </a:extLst>
          </p:cNvPr>
          <p:cNvSpPr txBox="1">
            <a:spLocks/>
          </p:cNvSpPr>
          <p:nvPr/>
        </p:nvSpPr>
        <p:spPr>
          <a:xfrm>
            <a:off x="8783524" y="1622430"/>
            <a:ext cx="3243430" cy="4262436"/>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r>
              <a:rPr lang="en-US" dirty="0"/>
              <a:t>/</a:t>
            </a:r>
            <a:r>
              <a:rPr lang="en-US" dirty="0" err="1"/>
              <a:t>kudak</a:t>
            </a:r>
            <a:r>
              <a:rPr lang="en-US" b="1" dirty="0" err="1"/>
              <a:t>ān</a:t>
            </a:r>
            <a:r>
              <a:rPr lang="en-US" dirty="0"/>
              <a:t>/ (children)</a:t>
            </a:r>
            <a:br>
              <a:rPr lang="en-US" dirty="0"/>
            </a:br>
            <a:r>
              <a:rPr lang="en-US" dirty="0"/>
              <a:t>/</a:t>
            </a:r>
            <a:r>
              <a:rPr lang="en-US" dirty="0" err="1"/>
              <a:t>kalam</a:t>
            </a:r>
            <a:r>
              <a:rPr lang="en-US" b="1" dirty="0" err="1"/>
              <a:t>āt</a:t>
            </a:r>
            <a:r>
              <a:rPr lang="en-US" dirty="0"/>
              <a:t>/ (words)</a:t>
            </a:r>
            <a:br>
              <a:rPr lang="en-US" dirty="0"/>
            </a:br>
            <a:r>
              <a:rPr lang="en-US" dirty="0"/>
              <a:t>/</a:t>
            </a:r>
            <a:r>
              <a:rPr lang="en-US" dirty="0" err="1"/>
              <a:t>mottexases</a:t>
            </a:r>
            <a:r>
              <a:rPr lang="en-US" b="1" dirty="0" err="1"/>
              <a:t>in</a:t>
            </a:r>
            <a:r>
              <a:rPr lang="en-US" dirty="0"/>
              <a:t>/ (experts)</a:t>
            </a:r>
            <a:br>
              <a:rPr lang="en-US" dirty="0"/>
            </a:br>
            <a:r>
              <a:rPr lang="en-US" dirty="0"/>
              <a:t>/</a:t>
            </a:r>
            <a:r>
              <a:rPr lang="en-US" dirty="0" err="1"/>
              <a:t>enGelābi</a:t>
            </a:r>
            <a:r>
              <a:rPr lang="en-US" b="1" dirty="0" err="1"/>
              <a:t>yun</a:t>
            </a:r>
            <a:r>
              <a:rPr lang="en-US" dirty="0"/>
              <a:t>/ (revolutionaries)</a:t>
            </a:r>
            <a:br>
              <a:rPr lang="en-US" dirty="0"/>
            </a:br>
            <a:r>
              <a:rPr lang="en-US" dirty="0"/>
              <a:t>*/</a:t>
            </a:r>
            <a:r>
              <a:rPr lang="en-US" dirty="0" err="1"/>
              <a:t>anjomanān</a:t>
            </a:r>
            <a:r>
              <a:rPr lang="en-US" dirty="0"/>
              <a:t>/ (</a:t>
            </a:r>
            <a:r>
              <a:rPr lang="en-US" dirty="0">
                <a:sym typeface="Wingdings" panose="05000000000000000000" pitchFamily="2" charset="2"/>
              </a:rPr>
              <a:t></a:t>
            </a:r>
            <a:r>
              <a:rPr lang="en-US" dirty="0"/>
              <a:t> associations)</a:t>
            </a:r>
            <a:br>
              <a:rPr lang="en-US" dirty="0"/>
            </a:br>
            <a:r>
              <a:rPr lang="en-US" dirty="0"/>
              <a:t>*/</a:t>
            </a:r>
            <a:r>
              <a:rPr lang="en-US" dirty="0" err="1"/>
              <a:t>towzihin</a:t>
            </a:r>
            <a:r>
              <a:rPr lang="en-US" dirty="0"/>
              <a:t>/ (</a:t>
            </a:r>
            <a:r>
              <a:rPr lang="en-US" dirty="0">
                <a:sym typeface="Wingdings" panose="05000000000000000000" pitchFamily="2" charset="2"/>
              </a:rPr>
              <a:t></a:t>
            </a:r>
            <a:r>
              <a:rPr lang="en-US" dirty="0"/>
              <a:t> explanations)</a:t>
            </a:r>
            <a:br>
              <a:rPr lang="en-US" dirty="0"/>
            </a:br>
            <a:r>
              <a:rPr lang="en-US" dirty="0"/>
              <a:t>*/</a:t>
            </a:r>
            <a:r>
              <a:rPr lang="en-US" dirty="0" err="1"/>
              <a:t>panājer</a:t>
            </a:r>
            <a:r>
              <a:rPr lang="en-US" dirty="0"/>
              <a:t>/ (</a:t>
            </a:r>
            <a:r>
              <a:rPr lang="en-US" dirty="0">
                <a:sym typeface="Wingdings" panose="05000000000000000000" pitchFamily="2" charset="2"/>
              </a:rPr>
              <a:t></a:t>
            </a:r>
            <a:r>
              <a:rPr lang="en-US" dirty="0"/>
              <a:t> windows) </a:t>
            </a:r>
          </a:p>
        </p:txBody>
      </p:sp>
      <p:sp>
        <p:nvSpPr>
          <p:cNvPr id="21" name="Rectangle 20">
            <a:extLst>
              <a:ext uri="{FF2B5EF4-FFF2-40B4-BE49-F238E27FC236}">
                <a16:creationId xmlns:a16="http://schemas.microsoft.com/office/drawing/2014/main" id="{33C03383-3FA2-4103-AC69-6410E53D9FB5}"/>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Derivational Morphology</a:t>
            </a:r>
          </a:p>
        </p:txBody>
      </p:sp>
      <p:sp>
        <p:nvSpPr>
          <p:cNvPr id="23" name="Speech Bubble: Oval 22">
            <a:extLst>
              <a:ext uri="{FF2B5EF4-FFF2-40B4-BE49-F238E27FC236}">
                <a16:creationId xmlns:a16="http://schemas.microsoft.com/office/drawing/2014/main" id="{0F195DBA-8913-454F-9432-36ADEDA43F99}"/>
              </a:ext>
            </a:extLst>
          </p:cNvPr>
          <p:cNvSpPr/>
          <p:nvPr/>
        </p:nvSpPr>
        <p:spPr>
          <a:xfrm>
            <a:off x="1387736" y="3158977"/>
            <a:ext cx="935916" cy="447138"/>
          </a:xfrm>
          <a:prstGeom prst="wedgeEllipseCallout">
            <a:avLst>
              <a:gd name="adj1" fmla="val 168229"/>
              <a:gd name="adj2" fmla="val 6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Native</a:t>
            </a:r>
          </a:p>
        </p:txBody>
      </p:sp>
      <p:sp>
        <p:nvSpPr>
          <p:cNvPr id="25" name="Speech Bubble: Oval 24">
            <a:extLst>
              <a:ext uri="{FF2B5EF4-FFF2-40B4-BE49-F238E27FC236}">
                <a16:creationId xmlns:a16="http://schemas.microsoft.com/office/drawing/2014/main" id="{F35D4C99-C70A-4A40-A25A-8BEF1368BAEB}"/>
              </a:ext>
            </a:extLst>
          </p:cNvPr>
          <p:cNvSpPr/>
          <p:nvPr/>
        </p:nvSpPr>
        <p:spPr>
          <a:xfrm>
            <a:off x="5094294" y="5320545"/>
            <a:ext cx="935916" cy="447138"/>
          </a:xfrm>
          <a:prstGeom prst="wedgeEllipseCallout">
            <a:avLst>
              <a:gd name="adj1" fmla="val -65104"/>
              <a:gd name="adj2" fmla="val -1853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L2</a:t>
            </a:r>
          </a:p>
        </p:txBody>
      </p:sp>
      <p:sp>
        <p:nvSpPr>
          <p:cNvPr id="27" name="Speech Bubble: Oval 26">
            <a:extLst>
              <a:ext uri="{FF2B5EF4-FFF2-40B4-BE49-F238E27FC236}">
                <a16:creationId xmlns:a16="http://schemas.microsoft.com/office/drawing/2014/main" id="{569C03D1-96E8-4233-A8CE-D05AB421417C}"/>
              </a:ext>
            </a:extLst>
          </p:cNvPr>
          <p:cNvSpPr/>
          <p:nvPr/>
        </p:nvSpPr>
        <p:spPr>
          <a:xfrm>
            <a:off x="2958353" y="5335268"/>
            <a:ext cx="1219761" cy="447138"/>
          </a:xfrm>
          <a:prstGeom prst="wedgeEllipseCallout">
            <a:avLst>
              <a:gd name="adj1" fmla="val 63631"/>
              <a:gd name="adj2" fmla="val -1877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Heritage</a:t>
            </a:r>
          </a:p>
        </p:txBody>
      </p:sp>
      <p:sp>
        <p:nvSpPr>
          <p:cNvPr id="29" name="Rectangle 28">
            <a:extLst>
              <a:ext uri="{FF2B5EF4-FFF2-40B4-BE49-F238E27FC236}">
                <a16:creationId xmlns:a16="http://schemas.microsoft.com/office/drawing/2014/main" id="{6E821082-E75E-4D92-BEAC-598E664180D0}"/>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 L2</a:t>
            </a:r>
          </a:p>
        </p:txBody>
      </p:sp>
      <p:sp>
        <p:nvSpPr>
          <p:cNvPr id="2" name="Slide Number Placeholder 1">
            <a:extLst>
              <a:ext uri="{FF2B5EF4-FFF2-40B4-BE49-F238E27FC236}">
                <a16:creationId xmlns:a16="http://schemas.microsoft.com/office/drawing/2014/main" id="{8D1E2D8B-287B-4193-A42D-23DCA927D9BE}"/>
              </a:ext>
            </a:extLst>
          </p:cNvPr>
          <p:cNvSpPr>
            <a:spLocks noGrp="1"/>
          </p:cNvSpPr>
          <p:nvPr>
            <p:ph type="sldNum" sz="quarter" idx="12"/>
          </p:nvPr>
        </p:nvSpPr>
        <p:spPr/>
        <p:txBody>
          <a:bodyPr/>
          <a:lstStyle/>
          <a:p>
            <a:fld id="{7D03027B-C8A2-4794-B9E1-4BC7BCD6C20E}" type="slidenum">
              <a:rPr lang="en-US" smtClean="0"/>
              <a:t>11</a:t>
            </a:fld>
            <a:endParaRPr lang="en-US"/>
          </a:p>
        </p:txBody>
      </p:sp>
    </p:spTree>
    <p:extLst>
      <p:ext uri="{BB962C8B-B14F-4D97-AF65-F5344CB8AC3E}">
        <p14:creationId xmlns:p14="http://schemas.microsoft.com/office/powerpoint/2010/main" val="2846876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19D872A-DEA3-4062-9DB4-9B0571F5B14B}"/>
              </a:ext>
            </a:extLst>
          </p:cNvPr>
          <p:cNvSpPr>
            <a:spLocks noGrp="1"/>
          </p:cNvSpPr>
          <p:nvPr>
            <p:ph type="title"/>
          </p:nvPr>
        </p:nvSpPr>
        <p:spPr/>
        <p:txBody>
          <a:bodyPr/>
          <a:lstStyle/>
          <a:p>
            <a:r>
              <a:rPr lang="en-US" dirty="0"/>
              <a:t>Arabic Plurals</a:t>
            </a:r>
          </a:p>
        </p:txBody>
      </p:sp>
      <p:pic>
        <p:nvPicPr>
          <p:cNvPr id="4" name="Content Placeholder 3">
            <a:extLst>
              <a:ext uri="{FF2B5EF4-FFF2-40B4-BE49-F238E27FC236}">
                <a16:creationId xmlns:a16="http://schemas.microsoft.com/office/drawing/2014/main" id="{9BB720B4-CBEC-4037-BF37-FE4E8E8FE7AD}"/>
              </a:ext>
            </a:extLst>
          </p:cNvPr>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995860" y="3004605"/>
            <a:ext cx="4229232" cy="2940175"/>
          </a:xfrm>
          <a:prstGeom prst="rect">
            <a:avLst/>
          </a:prstGeom>
          <a:noFill/>
        </p:spPr>
      </p:pic>
      <p:graphicFrame>
        <p:nvGraphicFramePr>
          <p:cNvPr id="14" name="Content Placeholder 13">
            <a:extLst>
              <a:ext uri="{FF2B5EF4-FFF2-40B4-BE49-F238E27FC236}">
                <a16:creationId xmlns:a16="http://schemas.microsoft.com/office/drawing/2014/main" id="{182D1993-6E26-42B2-9E47-BD25B30A7C18}"/>
              </a:ext>
            </a:extLst>
          </p:cNvPr>
          <p:cNvGraphicFramePr>
            <a:graphicFrameLocks noGrp="1"/>
          </p:cNvGraphicFramePr>
          <p:nvPr>
            <p:ph sz="half" idx="2"/>
            <p:extLst>
              <p:ext uri="{D42A27DB-BD31-4B8C-83A1-F6EECF244321}">
                <p14:modId xmlns:p14="http://schemas.microsoft.com/office/powerpoint/2010/main" val="4103552393"/>
              </p:ext>
            </p:extLst>
          </p:nvPr>
        </p:nvGraphicFramePr>
        <p:xfrm>
          <a:off x="2683779" y="1615655"/>
          <a:ext cx="7300395" cy="1327955"/>
        </p:xfrm>
        <a:graphic>
          <a:graphicData uri="http://schemas.openxmlformats.org/drawingml/2006/table">
            <a:tbl>
              <a:tblPr firstRow="1" firstCol="1" bandRow="1">
                <a:tableStyleId>{F5AB1C69-6EDB-4FF4-983F-18BD219EF322}</a:tableStyleId>
              </a:tblPr>
              <a:tblGrid>
                <a:gridCol w="1459903">
                  <a:extLst>
                    <a:ext uri="{9D8B030D-6E8A-4147-A177-3AD203B41FA5}">
                      <a16:colId xmlns:a16="http://schemas.microsoft.com/office/drawing/2014/main" val="1991781617"/>
                    </a:ext>
                  </a:extLst>
                </a:gridCol>
                <a:gridCol w="1459903">
                  <a:extLst>
                    <a:ext uri="{9D8B030D-6E8A-4147-A177-3AD203B41FA5}">
                      <a16:colId xmlns:a16="http://schemas.microsoft.com/office/drawing/2014/main" val="1961074614"/>
                    </a:ext>
                  </a:extLst>
                </a:gridCol>
                <a:gridCol w="1459903">
                  <a:extLst>
                    <a:ext uri="{9D8B030D-6E8A-4147-A177-3AD203B41FA5}">
                      <a16:colId xmlns:a16="http://schemas.microsoft.com/office/drawing/2014/main" val="161073818"/>
                    </a:ext>
                  </a:extLst>
                </a:gridCol>
                <a:gridCol w="1285525">
                  <a:extLst>
                    <a:ext uri="{9D8B030D-6E8A-4147-A177-3AD203B41FA5}">
                      <a16:colId xmlns:a16="http://schemas.microsoft.com/office/drawing/2014/main" val="4056200137"/>
                    </a:ext>
                  </a:extLst>
                </a:gridCol>
                <a:gridCol w="1635161">
                  <a:extLst>
                    <a:ext uri="{9D8B030D-6E8A-4147-A177-3AD203B41FA5}">
                      <a16:colId xmlns:a16="http://schemas.microsoft.com/office/drawing/2014/main" val="1728501942"/>
                    </a:ext>
                  </a:extLst>
                </a:gridCol>
              </a:tblGrid>
              <a:tr h="261155">
                <a:tc>
                  <a:txBody>
                    <a:bodyPr/>
                    <a:lstStyle/>
                    <a:p>
                      <a:pPr marL="0" marR="0">
                        <a:lnSpc>
                          <a:spcPts val="1200"/>
                        </a:lnSpc>
                        <a:spcBef>
                          <a:spcPts val="0"/>
                        </a:spcBef>
                        <a:spcAft>
                          <a:spcPts val="0"/>
                        </a:spcAft>
                      </a:pPr>
                      <a:r>
                        <a:rPr lang="en-US" sz="1050" dirty="0">
                          <a:effectLst/>
                        </a:rPr>
                        <a:t>Root form</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nSpc>
                          <a:spcPts val="1200"/>
                        </a:lnSpc>
                        <a:spcBef>
                          <a:spcPts val="0"/>
                        </a:spcBef>
                        <a:spcAft>
                          <a:spcPts val="0"/>
                        </a:spcAft>
                      </a:pPr>
                      <a:r>
                        <a:rPr lang="en-US" sz="1050" dirty="0">
                          <a:effectLst/>
                        </a:rPr>
                        <a:t>Prompt 1</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nSpc>
                          <a:spcPts val="1200"/>
                        </a:lnSpc>
                        <a:spcBef>
                          <a:spcPts val="0"/>
                        </a:spcBef>
                        <a:spcAft>
                          <a:spcPts val="0"/>
                        </a:spcAft>
                      </a:pPr>
                      <a:r>
                        <a:rPr lang="en-US" sz="1050" dirty="0">
                          <a:effectLst/>
                        </a:rPr>
                        <a:t>Prompt 2</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nSpc>
                          <a:spcPts val="1200"/>
                        </a:lnSpc>
                        <a:spcBef>
                          <a:spcPts val="0"/>
                        </a:spcBef>
                        <a:spcAft>
                          <a:spcPts val="0"/>
                        </a:spcAft>
                      </a:pPr>
                      <a:r>
                        <a:rPr lang="en-US" sz="1050" dirty="0">
                          <a:effectLst/>
                        </a:rPr>
                        <a:t>Distracter</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nSpc>
                          <a:spcPts val="1200"/>
                        </a:lnSpc>
                        <a:spcBef>
                          <a:spcPts val="0"/>
                        </a:spcBef>
                        <a:spcAft>
                          <a:spcPts val="0"/>
                        </a:spcAft>
                      </a:pPr>
                      <a:r>
                        <a:rPr lang="en-US" sz="1050" dirty="0">
                          <a:effectLst/>
                        </a:rPr>
                        <a:t>Outsider</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extLst>
                  <a:ext uri="{0D108BD9-81ED-4DB2-BD59-A6C34878D82A}">
                    <a16:rowId xmlns:a16="http://schemas.microsoft.com/office/drawing/2014/main" val="2173199614"/>
                  </a:ext>
                </a:extLst>
              </a:tr>
              <a:tr h="386229">
                <a:tc>
                  <a:txBody>
                    <a:bodyPr/>
                    <a:lstStyle/>
                    <a:p>
                      <a:pPr marL="0" marR="0" algn="ctr">
                        <a:lnSpc>
                          <a:spcPts val="1200"/>
                        </a:lnSpc>
                        <a:spcBef>
                          <a:spcPts val="0"/>
                        </a:spcBef>
                        <a:spcAft>
                          <a:spcPts val="0"/>
                        </a:spcAft>
                      </a:pPr>
                      <a:r>
                        <a:rPr lang="fa-IR" sz="1200" dirty="0">
                          <a:effectLst/>
                        </a:rPr>
                        <a:t>شعر</a:t>
                      </a:r>
                      <a:endParaRPr lang="en-US" sz="1100" dirty="0">
                        <a:effectLst/>
                      </a:endParaRPr>
                    </a:p>
                    <a:p>
                      <a:pPr marL="0" marR="0" algn="ctr">
                        <a:lnSpc>
                          <a:spcPts val="1200"/>
                        </a:lnSpc>
                        <a:spcBef>
                          <a:spcPts val="0"/>
                        </a:spcBef>
                        <a:spcAft>
                          <a:spcPts val="0"/>
                        </a:spcAft>
                      </a:pPr>
                      <a:r>
                        <a:rPr lang="en-US" sz="1100" dirty="0">
                          <a:effectLst/>
                        </a:rPr>
                        <a:t>š-Ɂ-r</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dirty="0">
                          <a:effectLst/>
                        </a:rPr>
                        <a:t>شاعر</a:t>
                      </a:r>
                      <a:endParaRPr lang="en-US" sz="1000" dirty="0">
                        <a:effectLst/>
                      </a:endParaRPr>
                    </a:p>
                    <a:p>
                      <a:pPr marL="0" marR="0" algn="ctr">
                        <a:lnSpc>
                          <a:spcPts val="1200"/>
                        </a:lnSpc>
                        <a:spcBef>
                          <a:spcPts val="0"/>
                        </a:spcBef>
                        <a:spcAft>
                          <a:spcPts val="0"/>
                        </a:spcAft>
                      </a:pPr>
                      <a:r>
                        <a:rPr lang="en-US" sz="1050" dirty="0" err="1">
                          <a:effectLst/>
                        </a:rPr>
                        <a:t>šāɁer</a:t>
                      </a:r>
                      <a:endParaRPr lang="en-US" sz="1000" dirty="0">
                        <a:effectLst/>
                      </a:endParaRPr>
                    </a:p>
                    <a:p>
                      <a:pPr marL="0" marR="0" algn="ctr">
                        <a:lnSpc>
                          <a:spcPts val="1200"/>
                        </a:lnSpc>
                        <a:spcBef>
                          <a:spcPts val="0"/>
                        </a:spcBef>
                        <a:spcAft>
                          <a:spcPts val="0"/>
                        </a:spcAft>
                      </a:pPr>
                      <a:r>
                        <a:rPr lang="en-US" sz="1050" dirty="0">
                          <a:effectLst/>
                        </a:rPr>
                        <a:t>‘poet’</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dirty="0">
                          <a:effectLst/>
                        </a:rPr>
                        <a:t>مشاعره</a:t>
                      </a:r>
                      <a:br>
                        <a:rPr lang="ar-SA" sz="1050" dirty="0">
                          <a:effectLst/>
                        </a:rPr>
                      </a:br>
                      <a:r>
                        <a:rPr lang="en-US" sz="1050" dirty="0" err="1">
                          <a:effectLst/>
                        </a:rPr>
                        <a:t>mošāɁere</a:t>
                      </a:r>
                      <a:br>
                        <a:rPr lang="ar-SA" sz="1050" dirty="0">
                          <a:effectLst/>
                        </a:rPr>
                      </a:br>
                      <a:r>
                        <a:rPr lang="en-US" sz="1050" dirty="0">
                          <a:effectLst/>
                        </a:rPr>
                        <a:t>‘poetry reading’</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dirty="0">
                          <a:effectLst/>
                        </a:rPr>
                        <a:t>شعور</a:t>
                      </a:r>
                      <a:endParaRPr lang="en-US" sz="1000" dirty="0">
                        <a:effectLst/>
                      </a:endParaRPr>
                    </a:p>
                    <a:p>
                      <a:pPr marL="0" marR="0" algn="ctr">
                        <a:lnSpc>
                          <a:spcPts val="1200"/>
                        </a:lnSpc>
                        <a:spcBef>
                          <a:spcPts val="0"/>
                        </a:spcBef>
                        <a:spcAft>
                          <a:spcPts val="0"/>
                        </a:spcAft>
                      </a:pPr>
                      <a:r>
                        <a:rPr lang="en-US" sz="1050" dirty="0" err="1">
                          <a:effectLst/>
                        </a:rPr>
                        <a:t>šoɁur</a:t>
                      </a:r>
                      <a:endParaRPr lang="en-US" sz="1000" dirty="0">
                        <a:effectLst/>
                      </a:endParaRPr>
                    </a:p>
                    <a:p>
                      <a:pPr marL="0" marR="0" algn="ctr">
                        <a:lnSpc>
                          <a:spcPts val="1200"/>
                        </a:lnSpc>
                        <a:spcBef>
                          <a:spcPts val="0"/>
                        </a:spcBef>
                        <a:spcAft>
                          <a:spcPts val="0"/>
                        </a:spcAft>
                      </a:pPr>
                      <a:r>
                        <a:rPr lang="en-US" sz="1050" dirty="0">
                          <a:effectLst/>
                        </a:rPr>
                        <a:t>‘intelligence’</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a:effectLst/>
                        </a:rPr>
                        <a:t>معاشرت</a:t>
                      </a:r>
                      <a:endParaRPr lang="en-US" sz="1000">
                        <a:effectLst/>
                      </a:endParaRPr>
                    </a:p>
                    <a:p>
                      <a:pPr marL="0" marR="0" algn="ctr">
                        <a:lnSpc>
                          <a:spcPts val="1200"/>
                        </a:lnSpc>
                        <a:spcBef>
                          <a:spcPts val="0"/>
                        </a:spcBef>
                        <a:spcAft>
                          <a:spcPts val="0"/>
                        </a:spcAft>
                      </a:pPr>
                      <a:r>
                        <a:rPr lang="en-US" sz="1050">
                          <a:effectLst/>
                        </a:rPr>
                        <a:t>moɁāšerat</a:t>
                      </a:r>
                      <a:br>
                        <a:rPr lang="en-US" sz="1050">
                          <a:effectLst/>
                        </a:rPr>
                      </a:br>
                      <a:r>
                        <a:rPr lang="en-US" sz="1050">
                          <a:effectLst/>
                        </a:rPr>
                        <a:t>‘associating (with s.o.)’</a:t>
                      </a:r>
                      <a:endParaRPr lang="en-US" sz="10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extLst>
                  <a:ext uri="{0D108BD9-81ED-4DB2-BD59-A6C34878D82A}">
                    <a16:rowId xmlns:a16="http://schemas.microsoft.com/office/drawing/2014/main" val="3094119271"/>
                  </a:ext>
                </a:extLst>
              </a:tr>
              <a:tr h="482787">
                <a:tc>
                  <a:txBody>
                    <a:bodyPr/>
                    <a:lstStyle/>
                    <a:p>
                      <a:pPr marL="0" marR="0" algn="ctr">
                        <a:lnSpc>
                          <a:spcPts val="1200"/>
                        </a:lnSpc>
                        <a:spcBef>
                          <a:spcPts val="0"/>
                        </a:spcBef>
                        <a:spcAft>
                          <a:spcPts val="0"/>
                        </a:spcAft>
                      </a:pPr>
                      <a:r>
                        <a:rPr lang="ar-SA" sz="1200" dirty="0">
                          <a:effectLst/>
                        </a:rPr>
                        <a:t>خرج</a:t>
                      </a:r>
                      <a:endParaRPr lang="en-US" sz="1100" dirty="0">
                        <a:effectLst/>
                      </a:endParaRPr>
                    </a:p>
                    <a:p>
                      <a:pPr marL="0" marR="0" algn="ctr">
                        <a:lnSpc>
                          <a:spcPts val="1200"/>
                        </a:lnSpc>
                        <a:spcBef>
                          <a:spcPts val="0"/>
                        </a:spcBef>
                        <a:spcAft>
                          <a:spcPts val="0"/>
                        </a:spcAft>
                      </a:pPr>
                      <a:r>
                        <a:rPr lang="en-US" sz="1200" dirty="0">
                          <a:effectLst/>
                        </a:rPr>
                        <a:t>x-r-j</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a:effectLst/>
                        </a:rPr>
                        <a:t>اخراج</a:t>
                      </a:r>
                      <a:endParaRPr lang="en-US" sz="1000">
                        <a:effectLst/>
                      </a:endParaRPr>
                    </a:p>
                    <a:p>
                      <a:pPr marL="0" marR="0" algn="ctr">
                        <a:lnSpc>
                          <a:spcPts val="1200"/>
                        </a:lnSpc>
                        <a:spcBef>
                          <a:spcPts val="0"/>
                        </a:spcBef>
                        <a:spcAft>
                          <a:spcPts val="0"/>
                        </a:spcAft>
                      </a:pPr>
                      <a:r>
                        <a:rPr lang="en-US" sz="1050">
                          <a:effectLst/>
                        </a:rPr>
                        <a:t>exrāj</a:t>
                      </a:r>
                      <a:br>
                        <a:rPr lang="en-US" sz="1050">
                          <a:effectLst/>
                        </a:rPr>
                      </a:br>
                      <a:r>
                        <a:rPr lang="en-US" sz="1050">
                          <a:effectLst/>
                        </a:rPr>
                        <a:t>‘excise, expulsion’</a:t>
                      </a:r>
                      <a:endParaRPr lang="en-US" sz="10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a:effectLst/>
                        </a:rPr>
                        <a:t>خروج</a:t>
                      </a:r>
                      <a:endParaRPr lang="en-US" sz="1000">
                        <a:effectLst/>
                      </a:endParaRPr>
                    </a:p>
                    <a:p>
                      <a:pPr marL="0" marR="0" algn="ctr">
                        <a:lnSpc>
                          <a:spcPts val="1200"/>
                        </a:lnSpc>
                        <a:spcBef>
                          <a:spcPts val="0"/>
                        </a:spcBef>
                        <a:spcAft>
                          <a:spcPts val="0"/>
                        </a:spcAft>
                      </a:pPr>
                      <a:r>
                        <a:rPr lang="en-US" sz="1050">
                          <a:effectLst/>
                        </a:rPr>
                        <a:t>xoruj</a:t>
                      </a:r>
                      <a:endParaRPr lang="en-US" sz="1000">
                        <a:effectLst/>
                      </a:endParaRPr>
                    </a:p>
                    <a:p>
                      <a:pPr marL="0" marR="0" algn="ctr">
                        <a:lnSpc>
                          <a:spcPts val="1200"/>
                        </a:lnSpc>
                        <a:spcBef>
                          <a:spcPts val="0"/>
                        </a:spcBef>
                        <a:spcAft>
                          <a:spcPts val="0"/>
                        </a:spcAft>
                      </a:pPr>
                      <a:r>
                        <a:rPr lang="en-US" sz="1050">
                          <a:effectLst/>
                        </a:rPr>
                        <a:t>‘exit’</a:t>
                      </a:r>
                      <a:endParaRPr lang="en-US" sz="10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dirty="0">
                          <a:effectLst/>
                        </a:rPr>
                        <a:t>مخرج</a:t>
                      </a:r>
                      <a:endParaRPr lang="en-US" sz="1000" dirty="0">
                        <a:effectLst/>
                      </a:endParaRPr>
                    </a:p>
                    <a:p>
                      <a:pPr marL="0" marR="0" algn="ctr">
                        <a:lnSpc>
                          <a:spcPts val="1200"/>
                        </a:lnSpc>
                        <a:spcBef>
                          <a:spcPts val="0"/>
                        </a:spcBef>
                        <a:spcAft>
                          <a:spcPts val="0"/>
                        </a:spcAft>
                      </a:pPr>
                      <a:r>
                        <a:rPr lang="en-US" sz="1050" dirty="0" err="1">
                          <a:effectLst/>
                        </a:rPr>
                        <a:t>maxraj</a:t>
                      </a:r>
                      <a:endParaRPr lang="en-US" sz="1000" dirty="0">
                        <a:effectLst/>
                      </a:endParaRPr>
                    </a:p>
                    <a:p>
                      <a:pPr marL="0" marR="0" algn="ctr">
                        <a:lnSpc>
                          <a:spcPts val="1200"/>
                        </a:lnSpc>
                        <a:spcBef>
                          <a:spcPts val="0"/>
                        </a:spcBef>
                        <a:spcAft>
                          <a:spcPts val="0"/>
                        </a:spcAft>
                      </a:pPr>
                      <a:r>
                        <a:rPr lang="en-US" sz="1050" dirty="0">
                          <a:effectLst/>
                        </a:rPr>
                        <a:t>‘denominator, outlet’</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tc>
                  <a:txBody>
                    <a:bodyPr/>
                    <a:lstStyle/>
                    <a:p>
                      <a:pPr marL="0" marR="0" algn="ctr">
                        <a:lnSpc>
                          <a:spcPts val="1200"/>
                        </a:lnSpc>
                        <a:spcBef>
                          <a:spcPts val="0"/>
                        </a:spcBef>
                        <a:spcAft>
                          <a:spcPts val="0"/>
                        </a:spcAft>
                      </a:pPr>
                      <a:r>
                        <a:rPr lang="ar-SA" sz="1050" dirty="0">
                          <a:effectLst/>
                        </a:rPr>
                        <a:t>خجالت</a:t>
                      </a:r>
                      <a:endParaRPr lang="en-US" sz="1000" dirty="0">
                        <a:effectLst/>
                      </a:endParaRPr>
                    </a:p>
                    <a:p>
                      <a:pPr marL="0" marR="0" algn="ctr">
                        <a:lnSpc>
                          <a:spcPts val="1200"/>
                        </a:lnSpc>
                        <a:spcBef>
                          <a:spcPts val="0"/>
                        </a:spcBef>
                        <a:spcAft>
                          <a:spcPts val="0"/>
                        </a:spcAft>
                      </a:pPr>
                      <a:r>
                        <a:rPr lang="en-US" sz="1050" dirty="0" err="1">
                          <a:effectLst/>
                        </a:rPr>
                        <a:t>xejālat</a:t>
                      </a:r>
                      <a:endParaRPr lang="en-US" sz="1000" dirty="0">
                        <a:effectLst/>
                      </a:endParaRPr>
                    </a:p>
                    <a:p>
                      <a:pPr marL="0" marR="0" algn="ctr">
                        <a:lnSpc>
                          <a:spcPts val="1200"/>
                        </a:lnSpc>
                        <a:spcBef>
                          <a:spcPts val="0"/>
                        </a:spcBef>
                        <a:spcAft>
                          <a:spcPts val="0"/>
                        </a:spcAft>
                      </a:pPr>
                      <a:r>
                        <a:rPr lang="en-US" sz="1050" dirty="0">
                          <a:effectLst/>
                        </a:rPr>
                        <a:t>‘shame, embarrassment’</a:t>
                      </a:r>
                      <a:endParaRPr lang="en-US" sz="10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3451" marR="43451" marT="0" marB="0" anchor="ctr"/>
                </a:tc>
                <a:extLst>
                  <a:ext uri="{0D108BD9-81ED-4DB2-BD59-A6C34878D82A}">
                    <a16:rowId xmlns:a16="http://schemas.microsoft.com/office/drawing/2014/main" val="2563130574"/>
                  </a:ext>
                </a:extLst>
              </a:tr>
            </a:tbl>
          </a:graphicData>
        </a:graphic>
      </p:graphicFrame>
      <p:pic>
        <p:nvPicPr>
          <p:cNvPr id="5" name="Picture 4">
            <a:extLst>
              <a:ext uri="{FF2B5EF4-FFF2-40B4-BE49-F238E27FC236}">
                <a16:creationId xmlns:a16="http://schemas.microsoft.com/office/drawing/2014/main" id="{CA2C7D3D-A1DA-456E-9C07-2B76AC38C04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500476" y="2986461"/>
            <a:ext cx="4229232" cy="2940175"/>
          </a:xfrm>
          <a:prstGeom prst="rect">
            <a:avLst/>
          </a:prstGeom>
          <a:noFill/>
        </p:spPr>
      </p:pic>
      <p:sp>
        <p:nvSpPr>
          <p:cNvPr id="13" name="Rectangle 12">
            <a:extLst>
              <a:ext uri="{FF2B5EF4-FFF2-40B4-BE49-F238E27FC236}">
                <a16:creationId xmlns:a16="http://schemas.microsoft.com/office/drawing/2014/main" id="{77DA5F6E-F814-40FB-B42A-51F08DC33D35}"/>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Derivational Morphology</a:t>
            </a:r>
          </a:p>
        </p:txBody>
      </p:sp>
      <p:sp>
        <p:nvSpPr>
          <p:cNvPr id="16" name="Rectangle 15">
            <a:extLst>
              <a:ext uri="{FF2B5EF4-FFF2-40B4-BE49-F238E27FC236}">
                <a16:creationId xmlns:a16="http://schemas.microsoft.com/office/drawing/2014/main" id="{81190DC7-7F74-437D-9A27-92D7449A0F1A}"/>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&lt; L2</a:t>
            </a:r>
          </a:p>
        </p:txBody>
      </p:sp>
      <p:sp>
        <p:nvSpPr>
          <p:cNvPr id="2" name="Slide Number Placeholder 1">
            <a:extLst>
              <a:ext uri="{FF2B5EF4-FFF2-40B4-BE49-F238E27FC236}">
                <a16:creationId xmlns:a16="http://schemas.microsoft.com/office/drawing/2014/main" id="{2B292E13-54E6-467A-B64A-E873A7D1763C}"/>
              </a:ext>
            </a:extLst>
          </p:cNvPr>
          <p:cNvSpPr>
            <a:spLocks noGrp="1"/>
          </p:cNvSpPr>
          <p:nvPr>
            <p:ph type="sldNum" sz="quarter" idx="12"/>
          </p:nvPr>
        </p:nvSpPr>
        <p:spPr/>
        <p:txBody>
          <a:bodyPr/>
          <a:lstStyle/>
          <a:p>
            <a:fld id="{7D03027B-C8A2-4794-B9E1-4BC7BCD6C20E}" type="slidenum">
              <a:rPr lang="en-US" smtClean="0"/>
              <a:t>12</a:t>
            </a:fld>
            <a:endParaRPr lang="en-US"/>
          </a:p>
        </p:txBody>
      </p:sp>
    </p:spTree>
    <p:extLst>
      <p:ext uri="{BB962C8B-B14F-4D97-AF65-F5344CB8AC3E}">
        <p14:creationId xmlns:p14="http://schemas.microsoft.com/office/powerpoint/2010/main" val="16368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F0A5949-BF90-41AA-AF72-233080C8F252}"/>
              </a:ext>
            </a:extLst>
          </p:cNvPr>
          <p:cNvSpPr>
            <a:spLocks noGrp="1"/>
          </p:cNvSpPr>
          <p:nvPr>
            <p:ph type="title"/>
          </p:nvPr>
        </p:nvSpPr>
        <p:spPr>
          <a:xfrm>
            <a:off x="2034897" y="469905"/>
            <a:ext cx="3243170" cy="976312"/>
          </a:xfrm>
        </p:spPr>
        <p:txBody>
          <a:bodyPr>
            <a:normAutofit/>
          </a:bodyPr>
          <a:lstStyle/>
          <a:p>
            <a:r>
              <a:rPr lang="en-US" dirty="0"/>
              <a:t>Classifier Choice</a:t>
            </a:r>
          </a:p>
        </p:txBody>
      </p:sp>
      <p:sp>
        <p:nvSpPr>
          <p:cNvPr id="8" name="Text Placeholder 7">
            <a:extLst>
              <a:ext uri="{FF2B5EF4-FFF2-40B4-BE49-F238E27FC236}">
                <a16:creationId xmlns:a16="http://schemas.microsoft.com/office/drawing/2014/main" id="{C1324546-BCEA-47FF-BC28-7D6C7F306B1F}"/>
              </a:ext>
            </a:extLst>
          </p:cNvPr>
          <p:cNvSpPr>
            <a:spLocks noGrp="1"/>
          </p:cNvSpPr>
          <p:nvPr>
            <p:ph type="body" sz="half" idx="2"/>
          </p:nvPr>
        </p:nvSpPr>
        <p:spPr>
          <a:xfrm>
            <a:off x="2034896" y="1622430"/>
            <a:ext cx="3855391" cy="4262436"/>
          </a:xfrm>
        </p:spPr>
        <p:txBody>
          <a:bodyPr>
            <a:normAutofit/>
          </a:bodyPr>
          <a:lstStyle/>
          <a:p>
            <a:pPr marR="0" lvl="0" fontAlgn="base">
              <a:spcBef>
                <a:spcPts val="0"/>
              </a:spcBef>
              <a:spcAft>
                <a:spcPts val="0"/>
              </a:spcAft>
              <a:buClr>
                <a:srgbClr val="000000"/>
              </a:buClr>
            </a:pPr>
            <a:r>
              <a:rPr lang="fa-IR"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mj-cs"/>
              </a:rPr>
              <a:t>سه تا میوه</a:t>
            </a:r>
            <a:br>
              <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br>
            <a:r>
              <a:rPr lang="en-US" kern="0" dirty="0">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t>three</a:t>
            </a:r>
            <a:r>
              <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t> CL fruit (three fruits)</a:t>
            </a:r>
            <a:br>
              <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br>
            <a:endPar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endParaRPr>
          </a:p>
          <a:p>
            <a:pPr fontAlgn="base">
              <a:spcBef>
                <a:spcPts val="0"/>
              </a:spcBef>
              <a:buClr>
                <a:srgbClr val="000000"/>
              </a:buClr>
            </a:pPr>
            <a:r>
              <a:rPr lang="fa-IR"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mj-cs"/>
              </a:rPr>
              <a:t>دو جلد</a:t>
            </a:r>
            <a:r>
              <a:rPr lang="ar-EG"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mj-cs"/>
              </a:rPr>
              <a:t> </a:t>
            </a:r>
            <a:r>
              <a:rPr lang="fa-IR"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mj-cs"/>
              </a:rPr>
              <a:t>کتاب</a:t>
            </a:r>
            <a:br>
              <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br>
            <a:r>
              <a:rPr lang="en-US" u="none" strike="noStrike" kern="0" spc="0" dirty="0">
                <a:ln>
                  <a:noFill/>
                </a:ln>
                <a:solidFill>
                  <a:srgbClr val="000000"/>
                </a:solidFill>
                <a:effectLst>
                  <a:glow>
                    <a:srgbClr val="000000"/>
                  </a:glow>
                  <a:outerShdw sx="0" sy="0">
                    <a:srgbClr val="000000"/>
                  </a:outerShdw>
                  <a:reflection stA="0" endPos="0" fadeDir="0" sx="0" sy="0"/>
                </a:effectLst>
                <a:latin typeface="+mj-lt"/>
                <a:ea typeface="Times New Roman" panose="02020603050405020304" pitchFamily="18" charset="0"/>
                <a:cs typeface="Times New Roman" panose="02020603050405020304" pitchFamily="18" charset="0"/>
              </a:rPr>
              <a:t>two CL book (two books)</a:t>
            </a:r>
          </a:p>
        </p:txBody>
      </p:sp>
      <p:sp>
        <p:nvSpPr>
          <p:cNvPr id="9" name="Title 6">
            <a:extLst>
              <a:ext uri="{FF2B5EF4-FFF2-40B4-BE49-F238E27FC236}">
                <a16:creationId xmlns:a16="http://schemas.microsoft.com/office/drawing/2014/main" id="{60F1DCBB-378E-4282-A286-1D9FC699D0F8}"/>
              </a:ext>
            </a:extLst>
          </p:cNvPr>
          <p:cNvSpPr txBox="1">
            <a:spLocks/>
          </p:cNvSpPr>
          <p:nvPr/>
        </p:nvSpPr>
        <p:spPr>
          <a:xfrm>
            <a:off x="7195387" y="469905"/>
            <a:ext cx="3637564" cy="97631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Causative Formation</a:t>
            </a:r>
          </a:p>
        </p:txBody>
      </p:sp>
      <p:sp>
        <p:nvSpPr>
          <p:cNvPr id="18" name="Text Placeholder 7">
            <a:extLst>
              <a:ext uri="{FF2B5EF4-FFF2-40B4-BE49-F238E27FC236}">
                <a16:creationId xmlns:a16="http://schemas.microsoft.com/office/drawing/2014/main" id="{CD7BE144-A79C-498C-9175-EA4A1867A039}"/>
              </a:ext>
            </a:extLst>
          </p:cNvPr>
          <p:cNvSpPr txBox="1">
            <a:spLocks/>
          </p:cNvSpPr>
          <p:nvPr/>
        </p:nvSpPr>
        <p:spPr>
          <a:xfrm>
            <a:off x="7088293" y="1622430"/>
            <a:ext cx="4185721" cy="4262436"/>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r>
              <a:rPr lang="en-US" dirty="0"/>
              <a:t>/</a:t>
            </a:r>
            <a:r>
              <a:rPr lang="en-US" dirty="0" err="1"/>
              <a:t>tarsidan</a:t>
            </a:r>
            <a:r>
              <a:rPr lang="en-US" dirty="0"/>
              <a:t>/ (fear) </a:t>
            </a:r>
            <a:r>
              <a:rPr lang="en-US" dirty="0">
                <a:sym typeface="Wingdings" panose="05000000000000000000" pitchFamily="2" charset="2"/>
              </a:rPr>
              <a:t> </a:t>
            </a:r>
            <a:r>
              <a:rPr lang="en-US" dirty="0"/>
              <a:t>/</a:t>
            </a:r>
            <a:r>
              <a:rPr lang="en-US" dirty="0" err="1"/>
              <a:t>tars</a:t>
            </a:r>
            <a:r>
              <a:rPr lang="en-US" b="1" dirty="0" err="1"/>
              <a:t>ān</a:t>
            </a:r>
            <a:r>
              <a:rPr lang="en-US" dirty="0" err="1"/>
              <a:t>dan</a:t>
            </a:r>
            <a:r>
              <a:rPr lang="en-US" dirty="0"/>
              <a:t>/ (frighten)</a:t>
            </a:r>
            <a:br>
              <a:rPr lang="en-US" dirty="0"/>
            </a:br>
            <a:br>
              <a:rPr lang="en-US" dirty="0"/>
            </a:br>
            <a:r>
              <a:rPr lang="en-US" dirty="0"/>
              <a:t>/</a:t>
            </a:r>
            <a:r>
              <a:rPr lang="en-US" dirty="0" err="1"/>
              <a:t>xošk</a:t>
            </a:r>
            <a:r>
              <a:rPr lang="en-US" dirty="0"/>
              <a:t> </a:t>
            </a:r>
            <a:r>
              <a:rPr lang="en-US" dirty="0" err="1"/>
              <a:t>šodan</a:t>
            </a:r>
            <a:r>
              <a:rPr lang="en-US" dirty="0"/>
              <a:t>/ (dry)</a:t>
            </a:r>
            <a:br>
              <a:rPr lang="en-US" dirty="0"/>
            </a:br>
            <a:r>
              <a:rPr lang="en-US" dirty="0"/>
              <a:t>			</a:t>
            </a:r>
            <a:r>
              <a:rPr lang="en-US" dirty="0">
                <a:sym typeface="Wingdings" panose="05000000000000000000" pitchFamily="2" charset="2"/>
              </a:rPr>
              <a:t></a:t>
            </a:r>
            <a:r>
              <a:rPr lang="en-US" dirty="0"/>
              <a:t> /</a:t>
            </a:r>
            <a:r>
              <a:rPr lang="en-US" dirty="0" err="1"/>
              <a:t>xošk</a:t>
            </a:r>
            <a:r>
              <a:rPr lang="en-US" dirty="0"/>
              <a:t> </a:t>
            </a:r>
            <a:r>
              <a:rPr lang="en-US" b="1" dirty="0" err="1"/>
              <a:t>kardan</a:t>
            </a:r>
            <a:r>
              <a:rPr lang="en-US" dirty="0"/>
              <a:t>/ (dry-</a:t>
            </a:r>
            <a:r>
              <a:rPr lang="en-US" i="1" dirty="0"/>
              <a:t> </a:t>
            </a:r>
            <a:r>
              <a:rPr lang="en-US" i="1" dirty="0" err="1"/>
              <a:t>caus</a:t>
            </a:r>
            <a:r>
              <a:rPr lang="en-US" dirty="0"/>
              <a:t>)</a:t>
            </a:r>
            <a:br>
              <a:rPr lang="en-US" dirty="0"/>
            </a:br>
            <a:endParaRPr lang="en-US" dirty="0"/>
          </a:p>
        </p:txBody>
      </p:sp>
      <p:sp>
        <p:nvSpPr>
          <p:cNvPr id="21" name="Rectangle 20">
            <a:extLst>
              <a:ext uri="{FF2B5EF4-FFF2-40B4-BE49-F238E27FC236}">
                <a16:creationId xmlns:a16="http://schemas.microsoft.com/office/drawing/2014/main" id="{33C03383-3FA2-4103-AC69-6410E53D9FB5}"/>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Morphosyntax</a:t>
            </a:r>
          </a:p>
        </p:txBody>
      </p:sp>
      <p:pic>
        <p:nvPicPr>
          <p:cNvPr id="2" name="Picture 1">
            <a:extLst>
              <a:ext uri="{FF2B5EF4-FFF2-40B4-BE49-F238E27FC236}">
                <a16:creationId xmlns:a16="http://schemas.microsoft.com/office/drawing/2014/main" id="{0EA25FFE-8E10-4D16-8B5E-E9991837000D}"/>
              </a:ext>
            </a:extLst>
          </p:cNvPr>
          <p:cNvPicPr>
            <a:picLocks noChangeAspect="1"/>
          </p:cNvPicPr>
          <p:nvPr/>
        </p:nvPicPr>
        <p:blipFill>
          <a:blip r:embed="rId2"/>
          <a:stretch>
            <a:fillRect/>
          </a:stretch>
        </p:blipFill>
        <p:spPr>
          <a:xfrm>
            <a:off x="2077836" y="3195021"/>
            <a:ext cx="3812452" cy="2455479"/>
          </a:xfrm>
          <a:prstGeom prst="rect">
            <a:avLst/>
          </a:prstGeom>
        </p:spPr>
      </p:pic>
      <p:pic>
        <p:nvPicPr>
          <p:cNvPr id="19" name="Picture 18">
            <a:extLst>
              <a:ext uri="{FF2B5EF4-FFF2-40B4-BE49-F238E27FC236}">
                <a16:creationId xmlns:a16="http://schemas.microsoft.com/office/drawing/2014/main" id="{62003298-C9BE-4E6C-91EF-EDCBB73777B9}"/>
              </a:ext>
            </a:extLst>
          </p:cNvPr>
          <p:cNvPicPr/>
          <p:nvPr/>
        </p:nvPicPr>
        <p:blipFill>
          <a:blip r:embed="rId3"/>
          <a:stretch>
            <a:fillRect/>
          </a:stretch>
        </p:blipFill>
        <p:spPr>
          <a:xfrm>
            <a:off x="7054719" y="3195021"/>
            <a:ext cx="3555350" cy="2248349"/>
          </a:xfrm>
          <a:prstGeom prst="rect">
            <a:avLst/>
          </a:prstGeom>
        </p:spPr>
      </p:pic>
      <p:sp>
        <p:nvSpPr>
          <p:cNvPr id="14" name="Rectangle 13">
            <a:extLst>
              <a:ext uri="{FF2B5EF4-FFF2-40B4-BE49-F238E27FC236}">
                <a16:creationId xmlns:a16="http://schemas.microsoft.com/office/drawing/2014/main" id="{FBAF929C-8DBE-417B-9E63-B899F896890F}"/>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3" name="Slide Number Placeholder 2">
            <a:extLst>
              <a:ext uri="{FF2B5EF4-FFF2-40B4-BE49-F238E27FC236}">
                <a16:creationId xmlns:a16="http://schemas.microsoft.com/office/drawing/2014/main" id="{B79D7318-73FC-4899-B8DC-4935F1BBAE00}"/>
              </a:ext>
            </a:extLst>
          </p:cNvPr>
          <p:cNvSpPr>
            <a:spLocks noGrp="1"/>
          </p:cNvSpPr>
          <p:nvPr>
            <p:ph type="sldNum" sz="quarter" idx="12"/>
          </p:nvPr>
        </p:nvSpPr>
        <p:spPr/>
        <p:txBody>
          <a:bodyPr/>
          <a:lstStyle/>
          <a:p>
            <a:fld id="{7D03027B-C8A2-4794-B9E1-4BC7BCD6C20E}" type="slidenum">
              <a:rPr lang="en-US" smtClean="0"/>
              <a:t>13</a:t>
            </a:fld>
            <a:endParaRPr lang="en-US"/>
          </a:p>
        </p:txBody>
      </p:sp>
    </p:spTree>
    <p:extLst>
      <p:ext uri="{BB962C8B-B14F-4D97-AF65-F5344CB8AC3E}">
        <p14:creationId xmlns:p14="http://schemas.microsoft.com/office/powerpoint/2010/main" val="2081254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F0A5949-BF90-41AA-AF72-233080C8F252}"/>
              </a:ext>
            </a:extLst>
          </p:cNvPr>
          <p:cNvSpPr>
            <a:spLocks noGrp="1"/>
          </p:cNvSpPr>
          <p:nvPr>
            <p:ph type="title"/>
          </p:nvPr>
        </p:nvSpPr>
        <p:spPr>
          <a:xfrm>
            <a:off x="2034897" y="469905"/>
            <a:ext cx="3243170" cy="976312"/>
          </a:xfrm>
        </p:spPr>
        <p:txBody>
          <a:bodyPr>
            <a:normAutofit/>
          </a:bodyPr>
          <a:lstStyle/>
          <a:p>
            <a:r>
              <a:rPr lang="en-US" dirty="0"/>
              <a:t>Negative Polarity Relations</a:t>
            </a:r>
          </a:p>
        </p:txBody>
      </p:sp>
      <p:sp>
        <p:nvSpPr>
          <p:cNvPr id="8" name="Text Placeholder 7">
            <a:extLst>
              <a:ext uri="{FF2B5EF4-FFF2-40B4-BE49-F238E27FC236}">
                <a16:creationId xmlns:a16="http://schemas.microsoft.com/office/drawing/2014/main" id="{C1324546-BCEA-47FF-BC28-7D6C7F306B1F}"/>
              </a:ext>
            </a:extLst>
          </p:cNvPr>
          <p:cNvSpPr>
            <a:spLocks noGrp="1"/>
          </p:cNvSpPr>
          <p:nvPr>
            <p:ph type="body" sz="half" idx="2"/>
          </p:nvPr>
        </p:nvSpPr>
        <p:spPr>
          <a:xfrm>
            <a:off x="2034896" y="1622430"/>
            <a:ext cx="3855391" cy="4262436"/>
          </a:xfrm>
        </p:spPr>
        <p:txBody>
          <a:bodyPr>
            <a:normAutofit/>
          </a:bodyPr>
          <a:lstStyle/>
          <a:p>
            <a:r>
              <a:rPr lang="pl-PL" dirty="0"/>
              <a:t>/</a:t>
            </a:r>
            <a:r>
              <a:rPr lang="pl-PL" b="1" dirty="0"/>
              <a:t>hičči</a:t>
            </a:r>
            <a:r>
              <a:rPr lang="pl-PL" dirty="0"/>
              <a:t> </a:t>
            </a:r>
            <a:r>
              <a:rPr lang="en-US" dirty="0"/>
              <a:t> </a:t>
            </a:r>
            <a:r>
              <a:rPr lang="pl-PL" dirty="0"/>
              <a:t>be</a:t>
            </a:r>
            <a:r>
              <a:rPr lang="en-US" dirty="0" err="1"/>
              <a:t>heš</a:t>
            </a:r>
            <a:r>
              <a:rPr lang="pl-PL" dirty="0"/>
              <a:t>	</a:t>
            </a:r>
            <a:r>
              <a:rPr lang="pl-PL" b="1" dirty="0"/>
              <a:t>na-</a:t>
            </a:r>
            <a:r>
              <a:rPr lang="pl-PL" dirty="0"/>
              <a:t>gofte	budam/</a:t>
            </a:r>
            <a:br>
              <a:rPr lang="en-US" dirty="0"/>
            </a:br>
            <a:r>
              <a:rPr lang="en-US" dirty="0"/>
              <a:t>‘I hadn’t told her anything’</a:t>
            </a:r>
          </a:p>
          <a:p>
            <a:r>
              <a:rPr lang="pt-BR" dirty="0"/>
              <a:t>*/</a:t>
            </a:r>
            <a:r>
              <a:rPr lang="pt-BR" b="1" dirty="0"/>
              <a:t>hiškas</a:t>
            </a:r>
            <a:r>
              <a:rPr lang="pt-BR" dirty="0"/>
              <a:t> 	dar-e  xuna-ro  bāz karde/</a:t>
            </a:r>
            <a:br>
              <a:rPr lang="pt-BR" dirty="0"/>
            </a:br>
            <a:r>
              <a:rPr lang="pt-BR" dirty="0"/>
              <a:t>‘Nobody has opened the door to the house’</a:t>
            </a:r>
            <a:endParaRPr lang="en-US" dirty="0"/>
          </a:p>
        </p:txBody>
      </p:sp>
      <p:sp>
        <p:nvSpPr>
          <p:cNvPr id="9" name="Title 6">
            <a:extLst>
              <a:ext uri="{FF2B5EF4-FFF2-40B4-BE49-F238E27FC236}">
                <a16:creationId xmlns:a16="http://schemas.microsoft.com/office/drawing/2014/main" id="{60F1DCBB-378E-4282-A286-1D9FC699D0F8}"/>
              </a:ext>
            </a:extLst>
          </p:cNvPr>
          <p:cNvSpPr txBox="1">
            <a:spLocks/>
          </p:cNvSpPr>
          <p:nvPr/>
        </p:nvSpPr>
        <p:spPr>
          <a:xfrm>
            <a:off x="7173872" y="169098"/>
            <a:ext cx="3637564" cy="976312"/>
          </a:xfrm>
          <a:prstGeom prst="rect">
            <a:avLst/>
          </a:prstGeom>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Sequence of Tenses</a:t>
            </a:r>
          </a:p>
        </p:txBody>
      </p:sp>
      <p:sp>
        <p:nvSpPr>
          <p:cNvPr id="18" name="Text Placeholder 7">
            <a:extLst>
              <a:ext uri="{FF2B5EF4-FFF2-40B4-BE49-F238E27FC236}">
                <a16:creationId xmlns:a16="http://schemas.microsoft.com/office/drawing/2014/main" id="{CD7BE144-A79C-498C-9175-EA4A1867A039}"/>
              </a:ext>
            </a:extLst>
          </p:cNvPr>
          <p:cNvSpPr txBox="1">
            <a:spLocks/>
          </p:cNvSpPr>
          <p:nvPr/>
        </p:nvSpPr>
        <p:spPr>
          <a:xfrm>
            <a:off x="7088293" y="1622430"/>
            <a:ext cx="4185721" cy="4262436"/>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endParaRPr lang="en-US" dirty="0"/>
          </a:p>
        </p:txBody>
      </p:sp>
      <p:sp>
        <p:nvSpPr>
          <p:cNvPr id="21" name="Rectangle 20">
            <a:extLst>
              <a:ext uri="{FF2B5EF4-FFF2-40B4-BE49-F238E27FC236}">
                <a16:creationId xmlns:a16="http://schemas.microsoft.com/office/drawing/2014/main" id="{33C03383-3FA2-4103-AC69-6410E53D9FB5}"/>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Syntax</a:t>
            </a:r>
          </a:p>
        </p:txBody>
      </p:sp>
      <p:pic>
        <p:nvPicPr>
          <p:cNvPr id="3" name="Content Placeholder 3">
            <a:extLst>
              <a:ext uri="{FF2B5EF4-FFF2-40B4-BE49-F238E27FC236}">
                <a16:creationId xmlns:a16="http://schemas.microsoft.com/office/drawing/2014/main" id="{F264BBD1-591A-4DD7-B2DD-3D6B794754AC}"/>
              </a:ext>
            </a:extLst>
          </p:cNvPr>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4896" y="3429000"/>
            <a:ext cx="3494535" cy="2265200"/>
          </a:xfrm>
          <a:prstGeom prst="rect">
            <a:avLst/>
          </a:prstGeom>
          <a:noFill/>
        </p:spPr>
      </p:pic>
      <p:graphicFrame>
        <p:nvGraphicFramePr>
          <p:cNvPr id="5" name="Content Placeholder 8">
            <a:extLst>
              <a:ext uri="{FF2B5EF4-FFF2-40B4-BE49-F238E27FC236}">
                <a16:creationId xmlns:a16="http://schemas.microsoft.com/office/drawing/2014/main" id="{01A35BBE-98C8-48C7-A1B5-C504660AA3E3}"/>
              </a:ext>
            </a:extLst>
          </p:cNvPr>
          <p:cNvGraphicFramePr>
            <a:graphicFrameLocks/>
          </p:cNvGraphicFramePr>
          <p:nvPr>
            <p:extLst>
              <p:ext uri="{D42A27DB-BD31-4B8C-83A1-F6EECF244321}">
                <p14:modId xmlns:p14="http://schemas.microsoft.com/office/powerpoint/2010/main" val="2032214103"/>
              </p:ext>
            </p:extLst>
          </p:nvPr>
        </p:nvGraphicFramePr>
        <p:xfrm>
          <a:off x="6301715" y="1235154"/>
          <a:ext cx="4713334" cy="1957284"/>
        </p:xfrm>
        <a:graphic>
          <a:graphicData uri="http://schemas.openxmlformats.org/drawingml/2006/table">
            <a:tbl>
              <a:tblPr firstRow="1" firstCol="1" bandRow="1">
                <a:tableStyleId>{F5AB1C69-6EDB-4FF4-983F-18BD219EF322}</a:tableStyleId>
              </a:tblPr>
              <a:tblGrid>
                <a:gridCol w="2356667">
                  <a:extLst>
                    <a:ext uri="{9D8B030D-6E8A-4147-A177-3AD203B41FA5}">
                      <a16:colId xmlns:a16="http://schemas.microsoft.com/office/drawing/2014/main" val="1773360567"/>
                    </a:ext>
                  </a:extLst>
                </a:gridCol>
                <a:gridCol w="2356667">
                  <a:extLst>
                    <a:ext uri="{9D8B030D-6E8A-4147-A177-3AD203B41FA5}">
                      <a16:colId xmlns:a16="http://schemas.microsoft.com/office/drawing/2014/main" val="3134836002"/>
                    </a:ext>
                  </a:extLst>
                </a:gridCol>
              </a:tblGrid>
              <a:tr h="375021">
                <a:tc>
                  <a:txBody>
                    <a:bodyPr/>
                    <a:lstStyle/>
                    <a:p>
                      <a:pPr marL="0" marR="0">
                        <a:lnSpc>
                          <a:spcPts val="1200"/>
                        </a:lnSpc>
                        <a:spcBef>
                          <a:spcPts val="0"/>
                        </a:spcBef>
                        <a:spcAft>
                          <a:spcPts val="0"/>
                        </a:spcAft>
                      </a:pPr>
                      <a:r>
                        <a:rPr lang="en-US" sz="1100" dirty="0">
                          <a:effectLst/>
                        </a:rPr>
                        <a:t>Persian test item</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English translation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2083532196"/>
                  </a:ext>
                </a:extLst>
              </a:tr>
              <a:tr h="375021">
                <a:tc>
                  <a:txBody>
                    <a:bodyPr/>
                    <a:lstStyle/>
                    <a:p>
                      <a:pPr marL="0" marR="0" algn="r" rtl="1">
                        <a:lnSpc>
                          <a:spcPts val="1200"/>
                        </a:lnSpc>
                        <a:spcBef>
                          <a:spcPts val="0"/>
                        </a:spcBef>
                        <a:spcAft>
                          <a:spcPts val="0"/>
                        </a:spcAft>
                      </a:pPr>
                      <a:r>
                        <a:rPr lang="ar-SA" sz="1100" b="0" dirty="0">
                          <a:effectLst/>
                        </a:rPr>
                        <a:t>می‌گه زندگیش سخت می‌گذره.</a:t>
                      </a:r>
                      <a:endParaRPr lang="en-US" sz="1050" b="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S/he says her life is hard</a:t>
                      </a:r>
                      <a:endParaRPr lang="en-US" sz="105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635676534"/>
                  </a:ext>
                </a:extLst>
              </a:tr>
              <a:tr h="375021">
                <a:tc>
                  <a:txBody>
                    <a:bodyPr/>
                    <a:lstStyle/>
                    <a:p>
                      <a:pPr marL="0" marR="0" algn="r" rtl="1">
                        <a:lnSpc>
                          <a:spcPts val="1200"/>
                        </a:lnSpc>
                        <a:spcBef>
                          <a:spcPts val="0"/>
                        </a:spcBef>
                        <a:spcAft>
                          <a:spcPts val="0"/>
                        </a:spcAft>
                      </a:pPr>
                      <a:r>
                        <a:rPr lang="ar-SA" sz="1100" b="0" dirty="0">
                          <a:effectLst/>
                        </a:rPr>
                        <a:t>گزارش دادن خرسی که دیروز به مزرعه اومده بود، رفته.</a:t>
                      </a:r>
                      <a:endParaRPr lang="en-US" sz="1050" b="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They reported that the bear that had come to the farm yesterday has left</a:t>
                      </a:r>
                      <a:endParaRPr lang="en-US" sz="105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2586070142"/>
                  </a:ext>
                </a:extLst>
              </a:tr>
              <a:tr h="375021">
                <a:tc>
                  <a:txBody>
                    <a:bodyPr/>
                    <a:lstStyle/>
                    <a:p>
                      <a:pPr marL="0" marR="0" algn="r" rtl="1">
                        <a:lnSpc>
                          <a:spcPts val="1200"/>
                        </a:lnSpc>
                        <a:spcBef>
                          <a:spcPts val="0"/>
                        </a:spcBef>
                        <a:spcAft>
                          <a:spcPts val="0"/>
                        </a:spcAft>
                      </a:pPr>
                      <a:r>
                        <a:rPr lang="ar-SA" sz="1100" b="0" dirty="0">
                          <a:effectLst/>
                        </a:rPr>
                        <a:t>*وقتی به دانشگا بریم، لباس رسمی پوشیدیم. </a:t>
                      </a:r>
                      <a:endParaRPr lang="en-US" sz="1050" b="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*When we go to the university, we wore formal (official) dress</a:t>
                      </a:r>
                      <a:endParaRPr lang="en-US" sz="105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3208460761"/>
                  </a:ext>
                </a:extLst>
              </a:tr>
              <a:tr h="375021">
                <a:tc>
                  <a:txBody>
                    <a:bodyPr/>
                    <a:lstStyle/>
                    <a:p>
                      <a:pPr marL="0" marR="0" algn="r" rtl="1">
                        <a:lnSpc>
                          <a:spcPts val="1200"/>
                        </a:lnSpc>
                        <a:spcBef>
                          <a:spcPts val="0"/>
                        </a:spcBef>
                        <a:spcAft>
                          <a:spcPts val="0"/>
                        </a:spcAft>
                      </a:pPr>
                      <a:r>
                        <a:rPr lang="ar-SA" sz="1100" b="0" dirty="0">
                          <a:effectLst/>
                        </a:rPr>
                        <a:t>*تو رستوران منتظر شدیم تا مامان می‌رسید. </a:t>
                      </a:r>
                      <a:endParaRPr lang="en-US" sz="1050" b="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*We waited in the restaurant until mom was arriving</a:t>
                      </a:r>
                      <a:endParaRPr lang="en-US" sz="105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758207360"/>
                  </a:ext>
                </a:extLst>
              </a:tr>
            </a:tbl>
          </a:graphicData>
        </a:graphic>
      </p:graphicFrame>
      <p:pic>
        <p:nvPicPr>
          <p:cNvPr id="14" name="Picture 13">
            <a:extLst>
              <a:ext uri="{FF2B5EF4-FFF2-40B4-BE49-F238E27FC236}">
                <a16:creationId xmlns:a16="http://schemas.microsoft.com/office/drawing/2014/main" id="{5AE57037-F9CF-4686-AED8-C506991DA3A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6865" y="3422985"/>
            <a:ext cx="3855391" cy="2444105"/>
          </a:xfrm>
          <a:prstGeom prst="rect">
            <a:avLst/>
          </a:prstGeom>
          <a:noFill/>
        </p:spPr>
      </p:pic>
      <p:sp>
        <p:nvSpPr>
          <p:cNvPr id="6" name="Rectangle 5">
            <a:extLst>
              <a:ext uri="{FF2B5EF4-FFF2-40B4-BE49-F238E27FC236}">
                <a16:creationId xmlns:a16="http://schemas.microsoft.com/office/drawing/2014/main" id="{E94B36B7-1ADE-4E61-9009-1CEAC47E2BDF}"/>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2" name="Slide Number Placeholder 1">
            <a:extLst>
              <a:ext uri="{FF2B5EF4-FFF2-40B4-BE49-F238E27FC236}">
                <a16:creationId xmlns:a16="http://schemas.microsoft.com/office/drawing/2014/main" id="{5482E3AA-CF6D-421D-80B4-100EA7613FF8}"/>
              </a:ext>
            </a:extLst>
          </p:cNvPr>
          <p:cNvSpPr>
            <a:spLocks noGrp="1"/>
          </p:cNvSpPr>
          <p:nvPr>
            <p:ph type="sldNum" sz="quarter" idx="12"/>
          </p:nvPr>
        </p:nvSpPr>
        <p:spPr/>
        <p:txBody>
          <a:bodyPr/>
          <a:lstStyle/>
          <a:p>
            <a:fld id="{7D03027B-C8A2-4794-B9E1-4BC7BCD6C20E}" type="slidenum">
              <a:rPr lang="en-US" smtClean="0"/>
              <a:t>14</a:t>
            </a:fld>
            <a:endParaRPr lang="en-US"/>
          </a:p>
        </p:txBody>
      </p:sp>
    </p:spTree>
    <p:extLst>
      <p:ext uri="{BB962C8B-B14F-4D97-AF65-F5344CB8AC3E}">
        <p14:creationId xmlns:p14="http://schemas.microsoft.com/office/powerpoint/2010/main" val="137476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F915-127B-4700-BE3C-703BC9EBED0D}"/>
              </a:ext>
            </a:extLst>
          </p:cNvPr>
          <p:cNvSpPr>
            <a:spLocks noGrp="1"/>
          </p:cNvSpPr>
          <p:nvPr>
            <p:ph type="title"/>
          </p:nvPr>
        </p:nvSpPr>
        <p:spPr/>
        <p:txBody>
          <a:bodyPr/>
          <a:lstStyle/>
          <a:p>
            <a:r>
              <a:rPr lang="en-US" dirty="0"/>
              <a:t>Preposition Choice</a:t>
            </a:r>
          </a:p>
        </p:txBody>
      </p:sp>
      <p:graphicFrame>
        <p:nvGraphicFramePr>
          <p:cNvPr id="7" name="Table 7">
            <a:extLst>
              <a:ext uri="{FF2B5EF4-FFF2-40B4-BE49-F238E27FC236}">
                <a16:creationId xmlns:a16="http://schemas.microsoft.com/office/drawing/2014/main" id="{9A3E9013-E8D1-4F6C-BAFB-AC3FDEFA4301}"/>
              </a:ext>
            </a:extLst>
          </p:cNvPr>
          <p:cNvGraphicFramePr>
            <a:graphicFrameLocks noGrp="1"/>
          </p:cNvGraphicFramePr>
          <p:nvPr>
            <p:ph idx="1"/>
            <p:extLst>
              <p:ext uri="{D42A27DB-BD31-4B8C-83A1-F6EECF244321}">
                <p14:modId xmlns:p14="http://schemas.microsoft.com/office/powerpoint/2010/main" val="3758512043"/>
              </p:ext>
            </p:extLst>
          </p:nvPr>
        </p:nvGraphicFramePr>
        <p:xfrm>
          <a:off x="1448902" y="1781137"/>
          <a:ext cx="6178270" cy="2852676"/>
        </p:xfrm>
        <a:graphic>
          <a:graphicData uri="http://schemas.openxmlformats.org/drawingml/2006/table">
            <a:tbl>
              <a:tblPr firstRow="1" bandRow="1">
                <a:tableStyleId>{F5AB1C69-6EDB-4FF4-983F-18BD219EF322}</a:tableStyleId>
              </a:tblPr>
              <a:tblGrid>
                <a:gridCol w="6178270">
                  <a:extLst>
                    <a:ext uri="{9D8B030D-6E8A-4147-A177-3AD203B41FA5}">
                      <a16:colId xmlns:a16="http://schemas.microsoft.com/office/drawing/2014/main" val="4046199808"/>
                    </a:ext>
                  </a:extLst>
                </a:gridCol>
              </a:tblGrid>
              <a:tr h="370840">
                <a:tc>
                  <a:txBody>
                    <a:bodyPr/>
                    <a:lstStyle/>
                    <a:p>
                      <a:pPr marL="0" marR="0" algn="ctr">
                        <a:lnSpc>
                          <a:spcPts val="1200"/>
                        </a:lnSpc>
                        <a:spcBef>
                          <a:spcPts val="0"/>
                        </a:spcBef>
                        <a:spcAft>
                          <a:spcPts val="0"/>
                        </a:spcAft>
                      </a:pPr>
                      <a:r>
                        <a:rPr lang="en-US" sz="1400" b="1" dirty="0">
                          <a:solidFill>
                            <a:srgbClr val="000000"/>
                          </a:solidFill>
                          <a:effectLst/>
                        </a:rPr>
                        <a:t>Persian prompt</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extLst>
                  <a:ext uri="{0D108BD9-81ED-4DB2-BD59-A6C34878D82A}">
                    <a16:rowId xmlns:a16="http://schemas.microsoft.com/office/drawing/2014/main" val="657537604"/>
                  </a:ext>
                </a:extLst>
              </a:tr>
              <a:tr h="370840">
                <a:tc>
                  <a:txBody>
                    <a:bodyPr/>
                    <a:lstStyle/>
                    <a:p>
                      <a:pPr marL="0" marR="0">
                        <a:lnSpc>
                          <a:spcPts val="1200"/>
                        </a:lnSpc>
                        <a:spcBef>
                          <a:spcPts val="0"/>
                        </a:spcBef>
                        <a:spcAft>
                          <a:spcPts val="0"/>
                        </a:spcAft>
                      </a:pPr>
                      <a:r>
                        <a:rPr lang="en-US" sz="1400" b="1" dirty="0" err="1">
                          <a:solidFill>
                            <a:schemeClr val="accent3"/>
                          </a:solidFill>
                          <a:effectLst/>
                        </a:rPr>
                        <a:t>dustāye</a:t>
                      </a:r>
                      <a:r>
                        <a:rPr lang="en-US" sz="1400" b="1" dirty="0">
                          <a:solidFill>
                            <a:schemeClr val="accent3"/>
                          </a:solidFill>
                          <a:effectLst/>
                        </a:rPr>
                        <a:t> </a:t>
                      </a:r>
                      <a:r>
                        <a:rPr lang="en-US" sz="1400" b="1" dirty="0" err="1">
                          <a:solidFill>
                            <a:schemeClr val="accent3"/>
                          </a:solidFill>
                          <a:effectLst/>
                        </a:rPr>
                        <a:t>afGānemun</a:t>
                      </a:r>
                      <a:r>
                        <a:rPr lang="en-US" sz="1400" b="1" dirty="0">
                          <a:solidFill>
                            <a:schemeClr val="accent3"/>
                          </a:solidFill>
                          <a:effectLst/>
                        </a:rPr>
                        <a:t> </a:t>
                      </a:r>
                      <a:r>
                        <a:rPr lang="en-US" sz="1400" b="1" dirty="0" err="1">
                          <a:solidFill>
                            <a:schemeClr val="accent3"/>
                          </a:solidFill>
                          <a:effectLst/>
                        </a:rPr>
                        <a:t>če</a:t>
                      </a:r>
                      <a:r>
                        <a:rPr lang="en-US" sz="1400" b="1" dirty="0">
                          <a:solidFill>
                            <a:schemeClr val="accent3"/>
                          </a:solidFill>
                          <a:effectLst/>
                        </a:rPr>
                        <a:t> </a:t>
                      </a:r>
                      <a:r>
                        <a:rPr lang="en-US" sz="1400" b="1" dirty="0" err="1">
                          <a:solidFill>
                            <a:schemeClr val="accent3"/>
                          </a:solidFill>
                          <a:effectLst/>
                        </a:rPr>
                        <a:t>xub</a:t>
                      </a:r>
                      <a:r>
                        <a:rPr lang="en-US" sz="1400" b="1" dirty="0">
                          <a:solidFill>
                            <a:schemeClr val="accent3"/>
                          </a:solidFill>
                          <a:effectLst/>
                        </a:rPr>
                        <a:t> [</a:t>
                      </a:r>
                      <a:r>
                        <a:rPr lang="en-US" sz="1400" b="1" cap="small" dirty="0">
                          <a:solidFill>
                            <a:schemeClr val="accent3"/>
                          </a:solidFill>
                          <a:effectLst/>
                        </a:rPr>
                        <a:t>beep</a:t>
                      </a:r>
                      <a:r>
                        <a:rPr lang="en-US" sz="1400" b="1" dirty="0">
                          <a:solidFill>
                            <a:schemeClr val="accent3"/>
                          </a:solidFill>
                          <a:effectLst/>
                        </a:rPr>
                        <a:t>] </a:t>
                      </a:r>
                      <a:r>
                        <a:rPr lang="en-US" sz="1400" b="1" dirty="0" err="1">
                          <a:solidFill>
                            <a:schemeClr val="accent3"/>
                          </a:solidFill>
                          <a:effectLst/>
                        </a:rPr>
                        <a:t>mā</a:t>
                      </a:r>
                      <a:r>
                        <a:rPr lang="en-US" sz="1400" b="1" dirty="0">
                          <a:solidFill>
                            <a:schemeClr val="accent3"/>
                          </a:solidFill>
                          <a:effectLst/>
                        </a:rPr>
                        <a:t> </a:t>
                      </a:r>
                      <a:r>
                        <a:rPr lang="en-US" sz="1400" b="1" dirty="0" err="1">
                          <a:solidFill>
                            <a:schemeClr val="accent3"/>
                          </a:solidFill>
                          <a:effectLst/>
                        </a:rPr>
                        <a:t>pazirāyi</a:t>
                      </a:r>
                      <a:r>
                        <a:rPr lang="en-US" sz="1400" b="1" dirty="0">
                          <a:solidFill>
                            <a:schemeClr val="accent3"/>
                          </a:solidFill>
                          <a:effectLst/>
                        </a:rPr>
                        <a:t> </a:t>
                      </a:r>
                      <a:r>
                        <a:rPr lang="en-US" sz="1400" b="1" dirty="0" err="1">
                          <a:solidFill>
                            <a:schemeClr val="accent3"/>
                          </a:solidFill>
                          <a:effectLst/>
                        </a:rPr>
                        <a:t>kardan</a:t>
                      </a:r>
                      <a:endParaRPr lang="en-US" sz="1400" b="1" dirty="0">
                        <a:solidFill>
                          <a:schemeClr val="accent3"/>
                        </a:solidFill>
                        <a:effectLst/>
                      </a:endParaRPr>
                    </a:p>
                    <a:p>
                      <a:pPr marL="0" marR="0">
                        <a:lnSpc>
                          <a:spcPts val="1200"/>
                        </a:lnSpc>
                        <a:spcBef>
                          <a:spcPts val="0"/>
                        </a:spcBef>
                        <a:spcAft>
                          <a:spcPts val="0"/>
                        </a:spcAft>
                      </a:pPr>
                      <a:endParaRPr lang="en-US" sz="1400" dirty="0">
                        <a:solidFill>
                          <a:srgbClr val="000000"/>
                        </a:solidFill>
                        <a:effectLst/>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How well our Afghan friends hosted [</a:t>
                      </a:r>
                      <a:r>
                        <a:rPr lang="en-US" sz="1400" b="1" u="sng" cap="small" dirty="0">
                          <a:solidFill>
                            <a:srgbClr val="000000"/>
                          </a:solidFill>
                          <a:effectLst/>
                        </a:rPr>
                        <a:t>x</a:t>
                      </a:r>
                      <a:r>
                        <a:rPr lang="en-US" sz="1400" dirty="0">
                          <a:solidFill>
                            <a:srgbClr val="000000"/>
                          </a:solidFill>
                          <a:effectLst/>
                        </a:rPr>
                        <a:t>] us!</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b"/>
                </a:tc>
                <a:extLst>
                  <a:ext uri="{0D108BD9-81ED-4DB2-BD59-A6C34878D82A}">
                    <a16:rowId xmlns:a16="http://schemas.microsoft.com/office/drawing/2014/main" val="718344026"/>
                  </a:ext>
                </a:extLst>
              </a:tr>
              <a:tr h="370840">
                <a:tc>
                  <a:txBody>
                    <a:bodyPr/>
                    <a:lstStyle/>
                    <a:p>
                      <a:pPr marL="0" marR="0">
                        <a:lnSpc>
                          <a:spcPts val="1200"/>
                        </a:lnSpc>
                        <a:spcBef>
                          <a:spcPts val="0"/>
                        </a:spcBef>
                        <a:spcAft>
                          <a:spcPts val="0"/>
                        </a:spcAft>
                      </a:pPr>
                      <a:r>
                        <a:rPr lang="en-US" sz="1400" b="1" dirty="0" err="1">
                          <a:solidFill>
                            <a:schemeClr val="accent3"/>
                          </a:solidFill>
                          <a:effectLst/>
                        </a:rPr>
                        <a:t>enšātuno</a:t>
                      </a:r>
                      <a:r>
                        <a:rPr lang="en-US" sz="1400" b="1" dirty="0">
                          <a:solidFill>
                            <a:schemeClr val="accent3"/>
                          </a:solidFill>
                          <a:effectLst/>
                        </a:rPr>
                        <a:t> [</a:t>
                      </a:r>
                      <a:r>
                        <a:rPr lang="en-US" sz="1400" b="1" cap="small" dirty="0">
                          <a:solidFill>
                            <a:schemeClr val="accent3"/>
                          </a:solidFill>
                          <a:effectLst/>
                        </a:rPr>
                        <a:t>beep</a:t>
                      </a:r>
                      <a:r>
                        <a:rPr lang="en-US" sz="1400" b="1" dirty="0">
                          <a:solidFill>
                            <a:schemeClr val="accent3"/>
                          </a:solidFill>
                          <a:effectLst/>
                        </a:rPr>
                        <a:t>] </a:t>
                      </a:r>
                      <a:r>
                        <a:rPr lang="en-US" sz="1400" b="1" dirty="0" err="1">
                          <a:solidFill>
                            <a:schemeClr val="accent3"/>
                          </a:solidFill>
                          <a:effectLst/>
                        </a:rPr>
                        <a:t>ingilisi</a:t>
                      </a:r>
                      <a:r>
                        <a:rPr lang="en-US" sz="1400" b="1" dirty="0">
                          <a:solidFill>
                            <a:schemeClr val="accent3"/>
                          </a:solidFill>
                          <a:effectLst/>
                        </a:rPr>
                        <a:t> </a:t>
                      </a:r>
                      <a:r>
                        <a:rPr lang="en-US" sz="1400" b="1" dirty="0" err="1">
                          <a:solidFill>
                            <a:schemeClr val="accent3"/>
                          </a:solidFill>
                          <a:effectLst/>
                        </a:rPr>
                        <a:t>benevisin</a:t>
                      </a:r>
                      <a:r>
                        <a:rPr lang="en-US" sz="1400" b="1" dirty="0">
                          <a:solidFill>
                            <a:schemeClr val="accent3"/>
                          </a:solidFill>
                          <a:effectLst/>
                        </a:rPr>
                        <a:t> </a:t>
                      </a: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Write your essay [</a:t>
                      </a:r>
                      <a:r>
                        <a:rPr lang="en-US" sz="1400" b="1" u="sng" dirty="0">
                          <a:solidFill>
                            <a:srgbClr val="000000"/>
                          </a:solidFill>
                          <a:effectLst/>
                        </a:rPr>
                        <a:t>in</a:t>
                      </a:r>
                      <a:r>
                        <a:rPr lang="en-US" sz="1400" dirty="0">
                          <a:solidFill>
                            <a:srgbClr val="000000"/>
                          </a:solidFill>
                          <a:effectLst/>
                        </a:rPr>
                        <a:t>] English.</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b"/>
                </a:tc>
                <a:extLst>
                  <a:ext uri="{0D108BD9-81ED-4DB2-BD59-A6C34878D82A}">
                    <a16:rowId xmlns:a16="http://schemas.microsoft.com/office/drawing/2014/main" val="2976398943"/>
                  </a:ext>
                </a:extLst>
              </a:tr>
              <a:tr h="370840">
                <a:tc>
                  <a:txBody>
                    <a:bodyPr/>
                    <a:lstStyle/>
                    <a:p>
                      <a:pPr marL="0" marR="0">
                        <a:lnSpc>
                          <a:spcPts val="1200"/>
                        </a:lnSpc>
                        <a:spcBef>
                          <a:spcPts val="0"/>
                        </a:spcBef>
                        <a:spcAft>
                          <a:spcPts val="0"/>
                        </a:spcAft>
                      </a:pPr>
                      <a:r>
                        <a:rPr lang="en-US" sz="1400" b="1" dirty="0">
                          <a:solidFill>
                            <a:schemeClr val="accent3"/>
                          </a:solidFill>
                          <a:effectLst/>
                        </a:rPr>
                        <a:t>to </a:t>
                      </a:r>
                      <a:r>
                        <a:rPr lang="en-US" sz="1400" b="1" dirty="0" err="1">
                          <a:solidFill>
                            <a:schemeClr val="accent3"/>
                          </a:solidFill>
                          <a:effectLst/>
                        </a:rPr>
                        <a:t>dāri</a:t>
                      </a:r>
                      <a:r>
                        <a:rPr lang="en-US" sz="1400" b="1" dirty="0">
                          <a:solidFill>
                            <a:schemeClr val="accent3"/>
                          </a:solidFill>
                          <a:effectLst/>
                        </a:rPr>
                        <a:t> [</a:t>
                      </a:r>
                      <a:r>
                        <a:rPr lang="en-US" sz="1400" b="1" cap="small" dirty="0">
                          <a:solidFill>
                            <a:schemeClr val="accent3"/>
                          </a:solidFill>
                          <a:effectLst/>
                        </a:rPr>
                        <a:t>beep</a:t>
                      </a:r>
                      <a:r>
                        <a:rPr lang="en-US" sz="1400" b="1" dirty="0">
                          <a:solidFill>
                            <a:schemeClr val="accent3"/>
                          </a:solidFill>
                          <a:effectLst/>
                        </a:rPr>
                        <a:t>] </a:t>
                      </a:r>
                      <a:r>
                        <a:rPr lang="en-US" sz="1400" b="1" dirty="0" err="1">
                          <a:solidFill>
                            <a:schemeClr val="accent3"/>
                          </a:solidFill>
                          <a:effectLst/>
                        </a:rPr>
                        <a:t>mohabate</a:t>
                      </a:r>
                      <a:r>
                        <a:rPr lang="en-US" sz="1400" b="1" dirty="0">
                          <a:solidFill>
                            <a:schemeClr val="accent3"/>
                          </a:solidFill>
                          <a:effectLst/>
                        </a:rPr>
                        <a:t> man </a:t>
                      </a:r>
                      <a:r>
                        <a:rPr lang="en-US" sz="1400" b="1" dirty="0" err="1">
                          <a:solidFill>
                            <a:schemeClr val="accent3"/>
                          </a:solidFill>
                          <a:effectLst/>
                        </a:rPr>
                        <a:t>suɁestefāde</a:t>
                      </a:r>
                      <a:r>
                        <a:rPr lang="en-US" sz="1400" b="1" dirty="0">
                          <a:solidFill>
                            <a:schemeClr val="accent3"/>
                          </a:solidFill>
                          <a:effectLst/>
                        </a:rPr>
                        <a:t> </a:t>
                      </a:r>
                      <a:r>
                        <a:rPr lang="en-US" sz="1400" b="1" dirty="0" err="1">
                          <a:solidFill>
                            <a:schemeClr val="accent3"/>
                          </a:solidFill>
                          <a:effectLst/>
                        </a:rPr>
                        <a:t>mikoni</a:t>
                      </a:r>
                      <a:endParaRPr lang="en-US" sz="1400" b="1" dirty="0">
                        <a:solidFill>
                          <a:schemeClr val="accent3"/>
                        </a:solidFill>
                        <a:effectLst/>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You are taking advantage [</a:t>
                      </a:r>
                      <a:r>
                        <a:rPr lang="en-US" sz="1400" b="1" u="sng" dirty="0">
                          <a:solidFill>
                            <a:srgbClr val="000000"/>
                          </a:solidFill>
                          <a:effectLst/>
                        </a:rPr>
                        <a:t>of</a:t>
                      </a:r>
                      <a:r>
                        <a:rPr lang="en-US" sz="1400" dirty="0">
                          <a:solidFill>
                            <a:srgbClr val="000000"/>
                          </a:solidFill>
                          <a:effectLst/>
                        </a:rPr>
                        <a:t>] my affection</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b"/>
                </a:tc>
                <a:extLst>
                  <a:ext uri="{0D108BD9-81ED-4DB2-BD59-A6C34878D82A}">
                    <a16:rowId xmlns:a16="http://schemas.microsoft.com/office/drawing/2014/main" val="62029483"/>
                  </a:ext>
                </a:extLst>
              </a:tr>
              <a:tr h="370840">
                <a:tc>
                  <a:txBody>
                    <a:bodyPr/>
                    <a:lstStyle/>
                    <a:p>
                      <a:pPr marL="0" marR="0">
                        <a:lnSpc>
                          <a:spcPts val="1200"/>
                        </a:lnSpc>
                        <a:spcBef>
                          <a:spcPts val="0"/>
                        </a:spcBef>
                        <a:spcAft>
                          <a:spcPts val="0"/>
                        </a:spcAft>
                      </a:pPr>
                      <a:r>
                        <a:rPr lang="en-US" sz="1400" b="1" dirty="0" err="1">
                          <a:solidFill>
                            <a:schemeClr val="accent3"/>
                          </a:solidFill>
                          <a:effectLst/>
                        </a:rPr>
                        <a:t>kešvarhāye</a:t>
                      </a:r>
                      <a:r>
                        <a:rPr lang="en-US" sz="1400" b="1" dirty="0">
                          <a:solidFill>
                            <a:schemeClr val="accent3"/>
                          </a:solidFill>
                          <a:effectLst/>
                        </a:rPr>
                        <a:t> </a:t>
                      </a:r>
                      <a:r>
                        <a:rPr lang="en-US" sz="1400" b="1" dirty="0" err="1">
                          <a:solidFill>
                            <a:schemeClr val="accent3"/>
                          </a:solidFill>
                          <a:effectLst/>
                        </a:rPr>
                        <a:t>orupāyi</a:t>
                      </a:r>
                      <a:r>
                        <a:rPr lang="en-US" sz="1400" b="1" dirty="0">
                          <a:solidFill>
                            <a:schemeClr val="accent3"/>
                          </a:solidFill>
                          <a:effectLst/>
                        </a:rPr>
                        <a:t> am [</a:t>
                      </a:r>
                      <a:r>
                        <a:rPr lang="en-US" sz="1400" b="1" cap="small" dirty="0">
                          <a:solidFill>
                            <a:schemeClr val="accent3"/>
                          </a:solidFill>
                          <a:effectLst/>
                        </a:rPr>
                        <a:t>beep</a:t>
                      </a:r>
                      <a:r>
                        <a:rPr lang="en-US" sz="1400" b="1" dirty="0">
                          <a:solidFill>
                            <a:schemeClr val="accent3"/>
                          </a:solidFill>
                          <a:effectLst/>
                        </a:rPr>
                        <a:t>] in </a:t>
                      </a:r>
                      <a:r>
                        <a:rPr lang="en-US" sz="1400" b="1" dirty="0" err="1">
                          <a:solidFill>
                            <a:schemeClr val="accent3"/>
                          </a:solidFill>
                          <a:effectLst/>
                        </a:rPr>
                        <a:t>namāyešgā</a:t>
                      </a:r>
                      <a:r>
                        <a:rPr lang="en-US" sz="1400" b="1" dirty="0">
                          <a:solidFill>
                            <a:schemeClr val="accent3"/>
                          </a:solidFill>
                          <a:effectLst/>
                        </a:rPr>
                        <a:t> </a:t>
                      </a:r>
                      <a:r>
                        <a:rPr lang="en-US" sz="1400" b="1" dirty="0" err="1">
                          <a:solidFill>
                            <a:schemeClr val="accent3"/>
                          </a:solidFill>
                          <a:effectLst/>
                        </a:rPr>
                        <a:t>šerkat</a:t>
                      </a:r>
                      <a:r>
                        <a:rPr lang="en-US" sz="1400" b="1" dirty="0">
                          <a:solidFill>
                            <a:schemeClr val="accent3"/>
                          </a:solidFill>
                          <a:effectLst/>
                        </a:rPr>
                        <a:t> </a:t>
                      </a:r>
                      <a:r>
                        <a:rPr lang="en-US" sz="1400" b="1" dirty="0" err="1">
                          <a:solidFill>
                            <a:schemeClr val="accent3"/>
                          </a:solidFill>
                          <a:effectLst/>
                        </a:rPr>
                        <a:t>mikonan</a:t>
                      </a:r>
                      <a:endParaRPr lang="en-US" sz="1400" b="1" dirty="0">
                        <a:solidFill>
                          <a:schemeClr val="accent3"/>
                        </a:solidFill>
                        <a:effectLst/>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The European nations will also be participating [</a:t>
                      </a:r>
                      <a:r>
                        <a:rPr lang="en-US" sz="1400" b="1" u="sng" dirty="0">
                          <a:solidFill>
                            <a:srgbClr val="000000"/>
                          </a:solidFill>
                          <a:effectLst/>
                        </a:rPr>
                        <a:t>in</a:t>
                      </a:r>
                      <a:r>
                        <a:rPr lang="en-US" sz="1400" dirty="0">
                          <a:solidFill>
                            <a:srgbClr val="000000"/>
                          </a:solidFill>
                          <a:effectLst/>
                        </a:rPr>
                        <a:t>] this exhibition</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b"/>
                </a:tc>
                <a:extLst>
                  <a:ext uri="{0D108BD9-81ED-4DB2-BD59-A6C34878D82A}">
                    <a16:rowId xmlns:a16="http://schemas.microsoft.com/office/drawing/2014/main" val="624668939"/>
                  </a:ext>
                </a:extLst>
              </a:tr>
            </a:tbl>
          </a:graphicData>
        </a:graphic>
      </p:graphicFrame>
      <p:pic>
        <p:nvPicPr>
          <p:cNvPr id="15" name="Picture 14">
            <a:extLst>
              <a:ext uri="{FF2B5EF4-FFF2-40B4-BE49-F238E27FC236}">
                <a16:creationId xmlns:a16="http://schemas.microsoft.com/office/drawing/2014/main" id="{9BDE7B80-2194-4B63-9463-DA1069BDEBD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5570" y="2623353"/>
            <a:ext cx="4457234" cy="3090134"/>
          </a:xfrm>
          <a:prstGeom prst="rect">
            <a:avLst/>
          </a:prstGeom>
          <a:noFill/>
        </p:spPr>
      </p:pic>
      <p:sp>
        <p:nvSpPr>
          <p:cNvPr id="11" name="Rectangle 10">
            <a:extLst>
              <a:ext uri="{FF2B5EF4-FFF2-40B4-BE49-F238E27FC236}">
                <a16:creationId xmlns:a16="http://schemas.microsoft.com/office/drawing/2014/main" id="{A3F7A08A-A5C4-4B3D-BAEE-16F0737C73DC}"/>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Syntax</a:t>
            </a:r>
          </a:p>
        </p:txBody>
      </p:sp>
      <p:sp>
        <p:nvSpPr>
          <p:cNvPr id="13" name="Rectangle 12">
            <a:extLst>
              <a:ext uri="{FF2B5EF4-FFF2-40B4-BE49-F238E27FC236}">
                <a16:creationId xmlns:a16="http://schemas.microsoft.com/office/drawing/2014/main" id="{64D58D5C-1CDE-445C-A487-2B39D594F590}"/>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 L2</a:t>
            </a:r>
          </a:p>
        </p:txBody>
      </p:sp>
      <p:sp>
        <p:nvSpPr>
          <p:cNvPr id="3" name="Slide Number Placeholder 2">
            <a:extLst>
              <a:ext uri="{FF2B5EF4-FFF2-40B4-BE49-F238E27FC236}">
                <a16:creationId xmlns:a16="http://schemas.microsoft.com/office/drawing/2014/main" id="{3A115ADA-BE60-4F10-80AD-9F09AF6623BD}"/>
              </a:ext>
            </a:extLst>
          </p:cNvPr>
          <p:cNvSpPr>
            <a:spLocks noGrp="1"/>
          </p:cNvSpPr>
          <p:nvPr>
            <p:ph type="sldNum" sz="quarter" idx="12"/>
          </p:nvPr>
        </p:nvSpPr>
        <p:spPr/>
        <p:txBody>
          <a:bodyPr/>
          <a:lstStyle/>
          <a:p>
            <a:fld id="{7D03027B-C8A2-4794-B9E1-4BC7BCD6C20E}" type="slidenum">
              <a:rPr lang="en-US" smtClean="0"/>
              <a:t>15</a:t>
            </a:fld>
            <a:endParaRPr lang="en-US"/>
          </a:p>
        </p:txBody>
      </p:sp>
    </p:spTree>
    <p:extLst>
      <p:ext uri="{BB962C8B-B14F-4D97-AF65-F5344CB8AC3E}">
        <p14:creationId xmlns:p14="http://schemas.microsoft.com/office/powerpoint/2010/main" val="18641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F915-127B-4700-BE3C-703BC9EBED0D}"/>
              </a:ext>
            </a:extLst>
          </p:cNvPr>
          <p:cNvSpPr>
            <a:spLocks noGrp="1"/>
          </p:cNvSpPr>
          <p:nvPr>
            <p:ph type="title"/>
          </p:nvPr>
        </p:nvSpPr>
        <p:spPr/>
        <p:txBody>
          <a:bodyPr/>
          <a:lstStyle/>
          <a:p>
            <a:r>
              <a:rPr lang="en-US" dirty="0"/>
              <a:t>Conjunction Choice</a:t>
            </a:r>
          </a:p>
        </p:txBody>
      </p:sp>
      <p:graphicFrame>
        <p:nvGraphicFramePr>
          <p:cNvPr id="7" name="Table 7">
            <a:extLst>
              <a:ext uri="{FF2B5EF4-FFF2-40B4-BE49-F238E27FC236}">
                <a16:creationId xmlns:a16="http://schemas.microsoft.com/office/drawing/2014/main" id="{9A3E9013-E8D1-4F6C-BAFB-AC3FDEFA4301}"/>
              </a:ext>
            </a:extLst>
          </p:cNvPr>
          <p:cNvGraphicFramePr>
            <a:graphicFrameLocks noGrp="1"/>
          </p:cNvGraphicFramePr>
          <p:nvPr>
            <p:ph idx="1"/>
            <p:extLst>
              <p:ext uri="{D42A27DB-BD31-4B8C-83A1-F6EECF244321}">
                <p14:modId xmlns:p14="http://schemas.microsoft.com/office/powerpoint/2010/main" val="375628124"/>
              </p:ext>
            </p:extLst>
          </p:nvPr>
        </p:nvGraphicFramePr>
        <p:xfrm>
          <a:off x="687388" y="2198744"/>
          <a:ext cx="6178270" cy="3090134"/>
        </p:xfrm>
        <a:graphic>
          <a:graphicData uri="http://schemas.openxmlformats.org/drawingml/2006/table">
            <a:tbl>
              <a:tblPr firstRow="1" bandRow="1">
                <a:tableStyleId>{F5AB1C69-6EDB-4FF4-983F-18BD219EF322}</a:tableStyleId>
              </a:tblPr>
              <a:tblGrid>
                <a:gridCol w="4809770">
                  <a:extLst>
                    <a:ext uri="{9D8B030D-6E8A-4147-A177-3AD203B41FA5}">
                      <a16:colId xmlns:a16="http://schemas.microsoft.com/office/drawing/2014/main" val="4046199808"/>
                    </a:ext>
                  </a:extLst>
                </a:gridCol>
                <a:gridCol w="1368500">
                  <a:extLst>
                    <a:ext uri="{9D8B030D-6E8A-4147-A177-3AD203B41FA5}">
                      <a16:colId xmlns:a16="http://schemas.microsoft.com/office/drawing/2014/main" val="1232464022"/>
                    </a:ext>
                  </a:extLst>
                </a:gridCol>
              </a:tblGrid>
              <a:tr h="498615">
                <a:tc>
                  <a:txBody>
                    <a:bodyPr/>
                    <a:lstStyle/>
                    <a:p>
                      <a:pPr marL="0" marR="0" algn="ctr">
                        <a:lnSpc>
                          <a:spcPts val="1200"/>
                        </a:lnSpc>
                        <a:spcBef>
                          <a:spcPts val="0"/>
                        </a:spcBef>
                        <a:spcAft>
                          <a:spcPts val="0"/>
                        </a:spcAft>
                      </a:pPr>
                      <a:r>
                        <a:rPr lang="en-US" sz="1400" b="1" dirty="0">
                          <a:solidFill>
                            <a:srgbClr val="000000"/>
                          </a:solidFill>
                          <a:effectLst/>
                        </a:rPr>
                        <a:t>Examples</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tc>
                  <a:txBody>
                    <a:bodyPr/>
                    <a:lstStyle/>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Persian term</a:t>
                      </a:r>
                    </a:p>
                  </a:txBody>
                  <a:tcPr marL="9525" marR="9525" marT="9525" marB="0" anchor="ctr"/>
                </a:tc>
                <a:extLst>
                  <a:ext uri="{0D108BD9-81ED-4DB2-BD59-A6C34878D82A}">
                    <a16:rowId xmlns:a16="http://schemas.microsoft.com/office/drawing/2014/main" val="657537604"/>
                  </a:ext>
                </a:extLst>
              </a:tr>
              <a:tr h="629331">
                <a:tc>
                  <a:txBody>
                    <a:bodyPr/>
                    <a:lstStyle/>
                    <a:p>
                      <a:pPr marL="0" marR="0">
                        <a:lnSpc>
                          <a:spcPts val="1200"/>
                        </a:lnSpc>
                        <a:spcBef>
                          <a:spcPts val="0"/>
                        </a:spcBef>
                        <a:spcAft>
                          <a:spcPts val="0"/>
                        </a:spcAft>
                      </a:pPr>
                      <a:endParaRPr lang="en-US" sz="1400" dirty="0">
                        <a:solidFill>
                          <a:srgbClr val="000000"/>
                        </a:solidFill>
                        <a:effectLst/>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I was out walking </a:t>
                      </a:r>
                      <a:r>
                        <a:rPr lang="en-US" sz="1400" b="1" dirty="0">
                          <a:solidFill>
                            <a:srgbClr val="000000"/>
                          </a:solidFill>
                          <a:effectLst/>
                        </a:rPr>
                        <a:t>when</a:t>
                      </a:r>
                      <a:r>
                        <a:rPr lang="en-US" sz="1400" dirty="0">
                          <a:solidFill>
                            <a:srgbClr val="000000"/>
                          </a:solidFill>
                          <a:effectLst/>
                        </a:rPr>
                        <a:t> I saw a black cat under the olive tree.</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tc>
                  <a:txBody>
                    <a:bodyPr/>
                    <a:lstStyle/>
                    <a:p>
                      <a:pPr marL="0" marR="0" algn="ctr">
                        <a:lnSpc>
                          <a:spcPts val="1200"/>
                        </a:lnSpc>
                        <a:spcBef>
                          <a:spcPts val="0"/>
                        </a:spcBef>
                        <a:spcAft>
                          <a:spcPts val="0"/>
                        </a:spcAft>
                      </a:pPr>
                      <a:r>
                        <a:rPr lang="ar-SA" sz="1400" dirty="0">
                          <a:solidFill>
                            <a:srgbClr val="000000"/>
                          </a:solidFill>
                          <a:effectLst/>
                          <a:latin typeface="+mn-lt"/>
                          <a:ea typeface="PMingLiU" panose="02020500000000000000" pitchFamily="18" charset="-120"/>
                          <a:cs typeface="Times New Roman" panose="02020603050405020304" pitchFamily="18" charset="0"/>
                        </a:rPr>
                        <a:t>که</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a:t>
                      </a:r>
                      <a:r>
                        <a:rPr lang="en-US" sz="1400" dirty="0" err="1">
                          <a:solidFill>
                            <a:srgbClr val="000000"/>
                          </a:solidFill>
                          <a:effectLst/>
                          <a:latin typeface="+mn-lt"/>
                          <a:ea typeface="PMingLiU" panose="02020500000000000000" pitchFamily="18" charset="-120"/>
                          <a:cs typeface="Times New Roman" panose="02020603050405020304" pitchFamily="18" charset="0"/>
                        </a:rPr>
                        <a:t>ke</a:t>
                      </a:r>
                      <a:r>
                        <a:rPr lang="en-US" sz="1400" dirty="0">
                          <a:solidFill>
                            <a:srgbClr val="000000"/>
                          </a:solidFill>
                          <a:effectLst/>
                          <a:latin typeface="+mn-lt"/>
                          <a:ea typeface="PMingLiU" panose="02020500000000000000" pitchFamily="18" charset="-120"/>
                          <a:cs typeface="Times New Roman" panose="02020603050405020304" pitchFamily="18" charset="0"/>
                        </a:rPr>
                        <a:t>/</a:t>
                      </a: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‘that’</a:t>
                      </a:r>
                    </a:p>
                  </a:txBody>
                  <a:tcPr marL="9525" marR="9525" marT="9525" marB="0" anchor="ctr"/>
                </a:tc>
                <a:extLst>
                  <a:ext uri="{0D108BD9-81ED-4DB2-BD59-A6C34878D82A}">
                    <a16:rowId xmlns:a16="http://schemas.microsoft.com/office/drawing/2014/main" val="718344026"/>
                  </a:ext>
                </a:extLst>
              </a:tr>
              <a:tr h="834242">
                <a:tc>
                  <a:txBody>
                    <a:bodyPr/>
                    <a:lstStyle/>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I won't buy you the bicycle I promised </a:t>
                      </a:r>
                      <a:r>
                        <a:rPr lang="en-US" sz="1400" b="1" dirty="0">
                          <a:solidFill>
                            <a:srgbClr val="000000"/>
                          </a:solidFill>
                          <a:effectLst/>
                        </a:rPr>
                        <a:t>unless</a:t>
                      </a:r>
                      <a:r>
                        <a:rPr lang="en-US" sz="1400" dirty="0">
                          <a:solidFill>
                            <a:srgbClr val="000000"/>
                          </a:solidFill>
                          <a:effectLst/>
                        </a:rPr>
                        <a:t> you get better grades.</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tc>
                  <a:txBody>
                    <a:bodyPr/>
                    <a:lstStyle/>
                    <a:p>
                      <a:pPr marL="0" marR="0" algn="ctr">
                        <a:lnSpc>
                          <a:spcPts val="1200"/>
                        </a:lnSpc>
                        <a:spcBef>
                          <a:spcPts val="0"/>
                        </a:spcBef>
                        <a:spcAft>
                          <a:spcPts val="0"/>
                        </a:spcAft>
                      </a:pPr>
                      <a:r>
                        <a:rPr lang="fa-IR" sz="1400" dirty="0">
                          <a:solidFill>
                            <a:srgbClr val="000000"/>
                          </a:solidFill>
                          <a:effectLst/>
                          <a:latin typeface="+mn-lt"/>
                          <a:ea typeface="PMingLiU" panose="02020500000000000000" pitchFamily="18" charset="-120"/>
                          <a:cs typeface="Times New Roman" panose="02020603050405020304" pitchFamily="18" charset="0"/>
                        </a:rPr>
                        <a:t>مگر این که</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a:t>
                      </a:r>
                      <a:r>
                        <a:rPr lang="en-US" sz="1400" dirty="0" err="1">
                          <a:solidFill>
                            <a:srgbClr val="000000"/>
                          </a:solidFill>
                          <a:effectLst/>
                          <a:latin typeface="+mn-lt"/>
                          <a:ea typeface="PMingLiU" panose="02020500000000000000" pitchFamily="18" charset="-120"/>
                          <a:cs typeface="Times New Roman" panose="02020603050405020304" pitchFamily="18" charset="0"/>
                        </a:rPr>
                        <a:t>magar</a:t>
                      </a:r>
                      <a:r>
                        <a:rPr lang="en-US" sz="1400" dirty="0">
                          <a:solidFill>
                            <a:srgbClr val="000000"/>
                          </a:solidFill>
                          <a:effectLst/>
                          <a:latin typeface="+mn-lt"/>
                          <a:ea typeface="PMingLiU" panose="02020500000000000000" pitchFamily="18" charset="-120"/>
                          <a:cs typeface="Times New Roman" panose="02020603050405020304" pitchFamily="18" charset="0"/>
                        </a:rPr>
                        <a:t> </a:t>
                      </a:r>
                      <a:r>
                        <a:rPr lang="en-US" sz="1400" dirty="0" err="1">
                          <a:solidFill>
                            <a:srgbClr val="000000"/>
                          </a:solidFill>
                          <a:effectLst/>
                          <a:latin typeface="+mn-lt"/>
                          <a:ea typeface="PMingLiU" panose="02020500000000000000" pitchFamily="18" charset="-120"/>
                          <a:cs typeface="Times New Roman" panose="02020603050405020304" pitchFamily="18" charset="0"/>
                        </a:rPr>
                        <a:t>inke</a:t>
                      </a:r>
                      <a:r>
                        <a:rPr lang="en-US" sz="1400" dirty="0">
                          <a:solidFill>
                            <a:srgbClr val="000000"/>
                          </a:solidFill>
                          <a:effectLst/>
                          <a:latin typeface="+mn-lt"/>
                          <a:ea typeface="PMingLiU" panose="02020500000000000000" pitchFamily="18" charset="-120"/>
                          <a:cs typeface="Times New Roman" panose="02020603050405020304" pitchFamily="18" charset="0"/>
                        </a:rPr>
                        <a:t>/</a:t>
                      </a: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‘unless’</a:t>
                      </a:r>
                    </a:p>
                  </a:txBody>
                  <a:tcPr marL="9525" marR="9525" marT="9525" marB="0" anchor="ctr"/>
                </a:tc>
                <a:extLst>
                  <a:ext uri="{0D108BD9-81ED-4DB2-BD59-A6C34878D82A}">
                    <a16:rowId xmlns:a16="http://schemas.microsoft.com/office/drawing/2014/main" val="2976398943"/>
                  </a:ext>
                </a:extLst>
              </a:tr>
              <a:tr h="498615">
                <a:tc>
                  <a:txBody>
                    <a:bodyPr/>
                    <a:lstStyle/>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dirty="0">
                          <a:solidFill>
                            <a:srgbClr val="000000"/>
                          </a:solidFill>
                          <a:effectLst/>
                        </a:rPr>
                        <a:t>I want to know </a:t>
                      </a:r>
                      <a:r>
                        <a:rPr lang="en-US" sz="1400" b="1" dirty="0">
                          <a:solidFill>
                            <a:srgbClr val="000000"/>
                          </a:solidFill>
                          <a:effectLst/>
                        </a:rPr>
                        <a:t>if</a:t>
                      </a:r>
                      <a:r>
                        <a:rPr lang="en-US" sz="1400" dirty="0">
                          <a:solidFill>
                            <a:srgbClr val="000000"/>
                          </a:solidFill>
                          <a:effectLst/>
                        </a:rPr>
                        <a:t> you've read this book.</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tc>
                  <a:txBody>
                    <a:bodyPr/>
                    <a:lstStyle/>
                    <a:p>
                      <a:pPr marL="0" marR="0" algn="ctr">
                        <a:lnSpc>
                          <a:spcPts val="1200"/>
                        </a:lnSpc>
                        <a:spcBef>
                          <a:spcPts val="0"/>
                        </a:spcBef>
                        <a:spcAft>
                          <a:spcPts val="0"/>
                        </a:spcAft>
                      </a:pPr>
                      <a:r>
                        <a:rPr lang="fa-IR" sz="1400" dirty="0">
                          <a:solidFill>
                            <a:srgbClr val="000000"/>
                          </a:solidFill>
                          <a:effectLst/>
                          <a:latin typeface="+mn-lt"/>
                          <a:ea typeface="PMingLiU" panose="02020500000000000000" pitchFamily="18" charset="-120"/>
                          <a:cs typeface="Times New Roman" panose="02020603050405020304" pitchFamily="18" charset="0"/>
                        </a:rPr>
                        <a:t>آیا</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a:t>
                      </a:r>
                      <a:r>
                        <a:rPr lang="en-US" sz="1400" dirty="0" err="1">
                          <a:solidFill>
                            <a:srgbClr val="000000"/>
                          </a:solidFill>
                          <a:effectLst/>
                          <a:latin typeface="+mn-lt"/>
                          <a:ea typeface="PMingLiU" panose="02020500000000000000" pitchFamily="18" charset="-120"/>
                          <a:cs typeface="Times New Roman" panose="02020603050405020304" pitchFamily="18" charset="0"/>
                        </a:rPr>
                        <a:t>āyā</a:t>
                      </a:r>
                      <a:r>
                        <a:rPr lang="en-US" sz="1400" dirty="0">
                          <a:solidFill>
                            <a:srgbClr val="000000"/>
                          </a:solidFill>
                          <a:effectLst/>
                          <a:latin typeface="+mn-lt"/>
                          <a:ea typeface="PMingLiU" panose="02020500000000000000" pitchFamily="18" charset="-120"/>
                          <a:cs typeface="Times New Roman" panose="02020603050405020304" pitchFamily="18" charset="0"/>
                        </a:rPr>
                        <a:t>/</a:t>
                      </a:r>
                      <a:r>
                        <a:rPr lang="fa-IR" sz="1400" dirty="0">
                          <a:solidFill>
                            <a:srgbClr val="000000"/>
                          </a:solidFill>
                          <a:effectLst/>
                          <a:latin typeface="+mn-lt"/>
                          <a:ea typeface="PMingLiU" panose="02020500000000000000" pitchFamily="18" charset="-120"/>
                          <a:cs typeface="Times New Roman" panose="02020603050405020304" pitchFamily="18" charset="0"/>
                        </a:rPr>
                        <a:t> </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extLst>
                  <a:ext uri="{0D108BD9-81ED-4DB2-BD59-A6C34878D82A}">
                    <a16:rowId xmlns:a16="http://schemas.microsoft.com/office/drawing/2014/main" val="62029483"/>
                  </a:ext>
                </a:extLst>
              </a:tr>
              <a:tr h="629331">
                <a:tc>
                  <a:txBody>
                    <a:bodyPr/>
                    <a:lstStyle/>
                    <a:p>
                      <a:pPr marL="0" marR="0">
                        <a:lnSpc>
                          <a:spcPts val="1200"/>
                        </a:lnSpc>
                        <a:spcBef>
                          <a:spcPts val="0"/>
                        </a:spcBef>
                        <a:spcAft>
                          <a:spcPts val="0"/>
                        </a:spcAft>
                      </a:pP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lvl="0" indent="0" algn="l" defTabSz="457200" rtl="0" eaLnBrk="1" fontAlgn="auto" latinLnBrk="0" hangingPunct="1">
                        <a:lnSpc>
                          <a:spcPts val="1200"/>
                        </a:lnSpc>
                        <a:spcBef>
                          <a:spcPts val="0"/>
                        </a:spcBef>
                        <a:spcAft>
                          <a:spcPts val="0"/>
                        </a:spcAft>
                        <a:buClrTx/>
                        <a:buSzTx/>
                        <a:buFontTx/>
                        <a:buNone/>
                        <a:tabLst/>
                        <a:defRPr/>
                      </a:pPr>
                      <a:r>
                        <a:rPr lang="en-US" sz="1400" b="1" dirty="0">
                          <a:solidFill>
                            <a:srgbClr val="000000"/>
                          </a:solidFill>
                          <a:effectLst/>
                        </a:rPr>
                        <a:t>As long as </a:t>
                      </a:r>
                      <a:r>
                        <a:rPr lang="en-US" sz="1400" dirty="0">
                          <a:solidFill>
                            <a:srgbClr val="000000"/>
                          </a:solidFill>
                          <a:effectLst/>
                        </a:rPr>
                        <a:t>you're in love with this man, you won't consider anyone else.</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txBody>
                  <a:tcPr marL="9525" marR="9525" marT="9525" marB="0" anchor="ctr"/>
                </a:tc>
                <a:tc>
                  <a:txBody>
                    <a:bodyPr/>
                    <a:lstStyle/>
                    <a:p>
                      <a:pPr marL="0" marR="0" algn="ctr">
                        <a:lnSpc>
                          <a:spcPts val="1200"/>
                        </a:lnSpc>
                        <a:spcBef>
                          <a:spcPts val="0"/>
                        </a:spcBef>
                        <a:spcAft>
                          <a:spcPts val="0"/>
                        </a:spcAft>
                      </a:pPr>
                      <a:r>
                        <a:rPr lang="fa-IR" sz="1400" dirty="0">
                          <a:solidFill>
                            <a:srgbClr val="000000"/>
                          </a:solidFill>
                          <a:effectLst/>
                          <a:latin typeface="+mn-lt"/>
                          <a:ea typeface="PMingLiU" panose="02020500000000000000" pitchFamily="18" charset="-120"/>
                          <a:cs typeface="Times New Roman" panose="02020603050405020304" pitchFamily="18" charset="0"/>
                        </a:rPr>
                        <a:t>تا</a:t>
                      </a:r>
                      <a:endParaRPr lang="en-US" sz="1400" dirty="0">
                        <a:solidFill>
                          <a:srgbClr val="000000"/>
                        </a:solidFill>
                        <a:effectLst/>
                        <a:latin typeface="+mn-lt"/>
                        <a:ea typeface="PMingLiU" panose="02020500000000000000" pitchFamily="18" charset="-120"/>
                        <a:cs typeface="Times New Roman" panose="02020603050405020304" pitchFamily="18" charset="0"/>
                      </a:endParaRP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a:t>
                      </a:r>
                      <a:r>
                        <a:rPr lang="en-US" sz="1400" dirty="0" err="1">
                          <a:solidFill>
                            <a:srgbClr val="000000"/>
                          </a:solidFill>
                          <a:effectLst/>
                          <a:latin typeface="+mn-lt"/>
                          <a:ea typeface="PMingLiU" panose="02020500000000000000" pitchFamily="18" charset="-120"/>
                          <a:cs typeface="Times New Roman" panose="02020603050405020304" pitchFamily="18" charset="0"/>
                        </a:rPr>
                        <a:t>tā</a:t>
                      </a:r>
                      <a:r>
                        <a:rPr lang="en-US" sz="1400" dirty="0">
                          <a:solidFill>
                            <a:srgbClr val="000000"/>
                          </a:solidFill>
                          <a:effectLst/>
                          <a:latin typeface="+mn-lt"/>
                          <a:ea typeface="PMingLiU" panose="02020500000000000000" pitchFamily="18" charset="-120"/>
                          <a:cs typeface="Times New Roman" panose="02020603050405020304" pitchFamily="18" charset="0"/>
                        </a:rPr>
                        <a:t>/</a:t>
                      </a:r>
                    </a:p>
                    <a:p>
                      <a:pPr marL="0" marR="0" algn="ctr">
                        <a:lnSpc>
                          <a:spcPts val="1200"/>
                        </a:lnSpc>
                        <a:spcBef>
                          <a:spcPts val="0"/>
                        </a:spcBef>
                        <a:spcAft>
                          <a:spcPts val="0"/>
                        </a:spcAft>
                      </a:pPr>
                      <a:r>
                        <a:rPr lang="en-US" sz="1400" dirty="0">
                          <a:solidFill>
                            <a:srgbClr val="000000"/>
                          </a:solidFill>
                          <a:effectLst/>
                          <a:latin typeface="+mn-lt"/>
                          <a:ea typeface="PMingLiU" panose="02020500000000000000" pitchFamily="18" charset="-120"/>
                          <a:cs typeface="Times New Roman" panose="02020603050405020304" pitchFamily="18" charset="0"/>
                        </a:rPr>
                        <a:t>‘until’</a:t>
                      </a:r>
                    </a:p>
                  </a:txBody>
                  <a:tcPr marL="9525" marR="9525" marT="9525" marB="0" anchor="ctr"/>
                </a:tc>
                <a:extLst>
                  <a:ext uri="{0D108BD9-81ED-4DB2-BD59-A6C34878D82A}">
                    <a16:rowId xmlns:a16="http://schemas.microsoft.com/office/drawing/2014/main" val="624668939"/>
                  </a:ext>
                </a:extLst>
              </a:tr>
            </a:tbl>
          </a:graphicData>
        </a:graphic>
      </p:graphicFrame>
      <p:sp>
        <p:nvSpPr>
          <p:cNvPr id="11" name="Rectangle 10">
            <a:extLst>
              <a:ext uri="{FF2B5EF4-FFF2-40B4-BE49-F238E27FC236}">
                <a16:creationId xmlns:a16="http://schemas.microsoft.com/office/drawing/2014/main" id="{A3F7A08A-A5C4-4B3D-BAEE-16F0737C73DC}"/>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Syntax</a:t>
            </a:r>
          </a:p>
        </p:txBody>
      </p:sp>
      <p:pic>
        <p:nvPicPr>
          <p:cNvPr id="8" name="Picture 7">
            <a:extLst>
              <a:ext uri="{FF2B5EF4-FFF2-40B4-BE49-F238E27FC236}">
                <a16:creationId xmlns:a16="http://schemas.microsoft.com/office/drawing/2014/main" id="{208CAB1B-0070-4F6F-B259-3CB4CED9BBE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7017" y="2603125"/>
            <a:ext cx="4447596" cy="3090134"/>
          </a:xfrm>
          <a:prstGeom prst="rect">
            <a:avLst/>
          </a:prstGeom>
          <a:noFill/>
        </p:spPr>
      </p:pic>
      <p:sp>
        <p:nvSpPr>
          <p:cNvPr id="4" name="Rectangle 3">
            <a:extLst>
              <a:ext uri="{FF2B5EF4-FFF2-40B4-BE49-F238E27FC236}">
                <a16:creationId xmlns:a16="http://schemas.microsoft.com/office/drawing/2014/main" id="{8A6E4AA3-07F3-437C-8351-95342EEEBB37}"/>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&lt; L2</a:t>
            </a:r>
          </a:p>
        </p:txBody>
      </p:sp>
      <p:sp>
        <p:nvSpPr>
          <p:cNvPr id="3" name="Slide Number Placeholder 2">
            <a:extLst>
              <a:ext uri="{FF2B5EF4-FFF2-40B4-BE49-F238E27FC236}">
                <a16:creationId xmlns:a16="http://schemas.microsoft.com/office/drawing/2014/main" id="{E181F484-BA88-4F24-AB98-79629C1C0C0E}"/>
              </a:ext>
            </a:extLst>
          </p:cNvPr>
          <p:cNvSpPr>
            <a:spLocks noGrp="1"/>
          </p:cNvSpPr>
          <p:nvPr>
            <p:ph type="sldNum" sz="quarter" idx="12"/>
          </p:nvPr>
        </p:nvSpPr>
        <p:spPr/>
        <p:txBody>
          <a:bodyPr/>
          <a:lstStyle/>
          <a:p>
            <a:fld id="{7D03027B-C8A2-4794-B9E1-4BC7BCD6C20E}" type="slidenum">
              <a:rPr lang="en-US" smtClean="0"/>
              <a:t>16</a:t>
            </a:fld>
            <a:endParaRPr lang="en-US"/>
          </a:p>
        </p:txBody>
      </p:sp>
    </p:spTree>
    <p:extLst>
      <p:ext uri="{BB962C8B-B14F-4D97-AF65-F5344CB8AC3E}">
        <p14:creationId xmlns:p14="http://schemas.microsoft.com/office/powerpoint/2010/main" val="192933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2B371-1737-48D1-A4C3-55216D6D5D38}"/>
              </a:ext>
            </a:extLst>
          </p:cNvPr>
          <p:cNvSpPr>
            <a:spLocks noGrp="1"/>
          </p:cNvSpPr>
          <p:nvPr>
            <p:ph type="title"/>
          </p:nvPr>
        </p:nvSpPr>
        <p:spPr/>
        <p:txBody>
          <a:bodyPr/>
          <a:lstStyle/>
          <a:p>
            <a:r>
              <a:rPr lang="en-US" dirty="0"/>
              <a:t>Response Time</a:t>
            </a:r>
          </a:p>
        </p:txBody>
      </p:sp>
      <p:pic>
        <p:nvPicPr>
          <p:cNvPr id="4" name="Content Placeholder 3">
            <a:extLst>
              <a:ext uri="{FF2B5EF4-FFF2-40B4-BE49-F238E27FC236}">
                <a16:creationId xmlns:a16="http://schemas.microsoft.com/office/drawing/2014/main" id="{49137B27-C6DE-49D5-AE6A-A1A850C0A1C7}"/>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879158" y="1264555"/>
            <a:ext cx="6165231" cy="3778250"/>
          </a:xfrm>
          <a:prstGeom prst="rect">
            <a:avLst/>
          </a:prstGeom>
          <a:noFill/>
        </p:spPr>
      </p:pic>
      <p:pic>
        <p:nvPicPr>
          <p:cNvPr id="5" name="Content Placeholder 3">
            <a:extLst>
              <a:ext uri="{FF2B5EF4-FFF2-40B4-BE49-F238E27FC236}">
                <a16:creationId xmlns:a16="http://schemas.microsoft.com/office/drawing/2014/main" id="{AA618274-490D-43BA-856A-7791E66D682A}"/>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0355" y="2910840"/>
            <a:ext cx="5945187" cy="3778250"/>
          </a:xfrm>
          <a:prstGeom prst="rect">
            <a:avLst/>
          </a:prstGeom>
          <a:noFill/>
        </p:spPr>
      </p:pic>
      <p:sp>
        <p:nvSpPr>
          <p:cNvPr id="6" name="Text Placeholder 7">
            <a:extLst>
              <a:ext uri="{FF2B5EF4-FFF2-40B4-BE49-F238E27FC236}">
                <a16:creationId xmlns:a16="http://schemas.microsoft.com/office/drawing/2014/main" id="{CCAAF22B-D214-4FA0-8AE0-821E31B60DC4}"/>
              </a:ext>
            </a:extLst>
          </p:cNvPr>
          <p:cNvSpPr txBox="1">
            <a:spLocks/>
          </p:cNvSpPr>
          <p:nvPr/>
        </p:nvSpPr>
        <p:spPr>
          <a:xfrm>
            <a:off x="601498" y="1746322"/>
            <a:ext cx="5202899" cy="115172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HS are as fast as native speakers in making judgements or responding to tasks</a:t>
            </a:r>
          </a:p>
          <a:p>
            <a:r>
              <a:rPr lang="en-US" dirty="0"/>
              <a:t>L2 learners are slower</a:t>
            </a:r>
          </a:p>
        </p:txBody>
      </p:sp>
      <p:sp>
        <p:nvSpPr>
          <p:cNvPr id="8" name="Rectangle 7">
            <a:extLst>
              <a:ext uri="{FF2B5EF4-FFF2-40B4-BE49-F238E27FC236}">
                <a16:creationId xmlns:a16="http://schemas.microsoft.com/office/drawing/2014/main" id="{05E136E6-C13D-45D3-95A6-4462B474F919}"/>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3" name="Slide Number Placeholder 2">
            <a:extLst>
              <a:ext uri="{FF2B5EF4-FFF2-40B4-BE49-F238E27FC236}">
                <a16:creationId xmlns:a16="http://schemas.microsoft.com/office/drawing/2014/main" id="{81A2B56E-8EA1-46BA-A022-2E6C940305CF}"/>
              </a:ext>
            </a:extLst>
          </p:cNvPr>
          <p:cNvSpPr>
            <a:spLocks noGrp="1"/>
          </p:cNvSpPr>
          <p:nvPr>
            <p:ph type="sldNum" sz="quarter" idx="12"/>
          </p:nvPr>
        </p:nvSpPr>
        <p:spPr/>
        <p:txBody>
          <a:bodyPr/>
          <a:lstStyle/>
          <a:p>
            <a:fld id="{7D03027B-C8A2-4794-B9E1-4BC7BCD6C20E}" type="slidenum">
              <a:rPr lang="en-US" smtClean="0"/>
              <a:t>17</a:t>
            </a:fld>
            <a:endParaRPr lang="en-US"/>
          </a:p>
        </p:txBody>
      </p:sp>
    </p:spTree>
    <p:extLst>
      <p:ext uri="{BB962C8B-B14F-4D97-AF65-F5344CB8AC3E}">
        <p14:creationId xmlns:p14="http://schemas.microsoft.com/office/powerpoint/2010/main" val="2548848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709BD-205C-4FA2-A688-74F87104C95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5A66577-E6CF-4957-AEC7-32A89226A2C8}"/>
              </a:ext>
            </a:extLst>
          </p:cNvPr>
          <p:cNvSpPr>
            <a:spLocks noGrp="1"/>
          </p:cNvSpPr>
          <p:nvPr>
            <p:ph idx="1"/>
          </p:nvPr>
        </p:nvSpPr>
        <p:spPr/>
        <p:txBody>
          <a:bodyPr>
            <a:normAutofit/>
          </a:bodyPr>
          <a:lstStyle/>
          <a:p>
            <a:r>
              <a:rPr lang="en-US" dirty="0"/>
              <a:t>HS have the most obvious advantage in phonetics and phonology</a:t>
            </a:r>
          </a:p>
          <a:p>
            <a:r>
              <a:rPr lang="en-US" dirty="0"/>
              <a:t>In morphosyntax, results depend on the frequency (salience) of the feature in conversational language as well as the proficiency level of the HS</a:t>
            </a:r>
          </a:p>
          <a:p>
            <a:pPr lvl="1"/>
            <a:r>
              <a:rPr lang="en-US" dirty="0"/>
              <a:t>L2 learners tend to do better than HS</a:t>
            </a:r>
          </a:p>
          <a:p>
            <a:r>
              <a:rPr lang="en-US" dirty="0"/>
              <a:t>HS do not perform as well as NS on recognition and production of syntactic patterns but tend to do better than L2 (e.g., agreement relations, argument structure, tense dependencies)</a:t>
            </a:r>
          </a:p>
          <a:p>
            <a:r>
              <a:rPr lang="en-US" dirty="0"/>
              <a:t>HS are more susceptible to interference effects from English </a:t>
            </a:r>
            <a:r>
              <a:rPr lang="en-US" dirty="0">
                <a:sym typeface="Wingdings" panose="05000000000000000000" pitchFamily="2" charset="2"/>
              </a:rPr>
              <a:t> </a:t>
            </a:r>
            <a:r>
              <a:rPr lang="en-US" dirty="0"/>
              <a:t>L2 perform better than HS on selection of certain functional elements (e.g., subcategorized prepositions, conjunctions)</a:t>
            </a:r>
            <a:endParaRPr lang="en-US" dirty="0">
              <a:sym typeface="Wingdings" panose="05000000000000000000" pitchFamily="2" charset="2"/>
            </a:endParaRPr>
          </a:p>
          <a:p>
            <a:r>
              <a:rPr lang="en-US" dirty="0">
                <a:sym typeface="Wingdings" panose="05000000000000000000" pitchFamily="2" charset="2"/>
              </a:rPr>
              <a:t>HS response time is very close to that of NS across the board</a:t>
            </a:r>
            <a:endParaRPr lang="en-US" dirty="0"/>
          </a:p>
          <a:p>
            <a:endParaRPr lang="en-US" dirty="0"/>
          </a:p>
        </p:txBody>
      </p:sp>
      <p:sp>
        <p:nvSpPr>
          <p:cNvPr id="4" name="Slide Number Placeholder 3">
            <a:extLst>
              <a:ext uri="{FF2B5EF4-FFF2-40B4-BE49-F238E27FC236}">
                <a16:creationId xmlns:a16="http://schemas.microsoft.com/office/drawing/2014/main" id="{3F3EDA7E-7D94-4EF6-ABC8-817D54C46C78}"/>
              </a:ext>
            </a:extLst>
          </p:cNvPr>
          <p:cNvSpPr>
            <a:spLocks noGrp="1"/>
          </p:cNvSpPr>
          <p:nvPr>
            <p:ph type="sldNum" sz="quarter" idx="12"/>
          </p:nvPr>
        </p:nvSpPr>
        <p:spPr/>
        <p:txBody>
          <a:bodyPr/>
          <a:lstStyle/>
          <a:p>
            <a:fld id="{7D03027B-C8A2-4794-B9E1-4BC7BCD6C20E}" type="slidenum">
              <a:rPr lang="en-US" smtClean="0"/>
              <a:t>18</a:t>
            </a:fld>
            <a:endParaRPr lang="en-US"/>
          </a:p>
        </p:txBody>
      </p:sp>
    </p:spTree>
    <p:extLst>
      <p:ext uri="{BB962C8B-B14F-4D97-AF65-F5344CB8AC3E}">
        <p14:creationId xmlns:p14="http://schemas.microsoft.com/office/powerpoint/2010/main" val="3886552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8011D-4562-430C-80D5-1759A8AD800D}"/>
              </a:ext>
            </a:extLst>
          </p:cNvPr>
          <p:cNvSpPr>
            <a:spLocks noGrp="1"/>
          </p:cNvSpPr>
          <p:nvPr>
            <p:ph type="title"/>
          </p:nvPr>
        </p:nvSpPr>
        <p:spPr/>
        <p:txBody>
          <a:bodyPr/>
          <a:lstStyle/>
          <a:p>
            <a:r>
              <a:rPr lang="en-US" dirty="0"/>
              <a:t>Discussion: Past HL Research</a:t>
            </a:r>
          </a:p>
        </p:txBody>
      </p:sp>
      <p:sp>
        <p:nvSpPr>
          <p:cNvPr id="3" name="Content Placeholder 2">
            <a:extLst>
              <a:ext uri="{FF2B5EF4-FFF2-40B4-BE49-F238E27FC236}">
                <a16:creationId xmlns:a16="http://schemas.microsoft.com/office/drawing/2014/main" id="{DCD6DA85-4001-456E-A7E3-FB6C7B57C423}"/>
              </a:ext>
            </a:extLst>
          </p:cNvPr>
          <p:cNvSpPr>
            <a:spLocks noGrp="1"/>
          </p:cNvSpPr>
          <p:nvPr>
            <p:ph idx="1"/>
          </p:nvPr>
        </p:nvSpPr>
        <p:spPr>
          <a:xfrm>
            <a:off x="2589212" y="2133600"/>
            <a:ext cx="8915400" cy="4100290"/>
          </a:xfrm>
        </p:spPr>
        <p:txBody>
          <a:bodyPr>
            <a:normAutofit fontScale="85000" lnSpcReduction="20000"/>
          </a:bodyPr>
          <a:lstStyle/>
          <a:p>
            <a:r>
              <a:rPr lang="en-US" sz="1800" b="1" dirty="0">
                <a:solidFill>
                  <a:schemeClr val="accent6"/>
                </a:solidFill>
                <a:sym typeface="Wingdings" panose="05000000000000000000" pitchFamily="2" charset="2"/>
              </a:rPr>
              <a:t> </a:t>
            </a:r>
            <a:r>
              <a:rPr lang="en-US" b="1" dirty="0"/>
              <a:t>Frequency:</a:t>
            </a:r>
            <a:r>
              <a:rPr lang="en-US" dirty="0"/>
              <a:t> more common forms in input language are acquired first by HS</a:t>
            </a:r>
            <a:endParaRPr lang="en-US" sz="1700" b="1" dirty="0">
              <a:solidFill>
                <a:schemeClr val="accent6"/>
              </a:solidFill>
            </a:endParaRPr>
          </a:p>
          <a:p>
            <a:r>
              <a:rPr lang="en-US" sz="1800" b="1" dirty="0">
                <a:solidFill>
                  <a:schemeClr val="accent6"/>
                </a:solidFill>
                <a:sym typeface="Wingdings" panose="05000000000000000000" pitchFamily="2" charset="2"/>
              </a:rPr>
              <a:t> </a:t>
            </a:r>
            <a:r>
              <a:rPr lang="en-US" b="1" dirty="0"/>
              <a:t>Perceptual salience: </a:t>
            </a:r>
            <a:r>
              <a:rPr lang="en-US" dirty="0"/>
              <a:t>forms that are visible in the input language (overtly pronounced or high in the linguistic structure like </a:t>
            </a:r>
            <a:r>
              <a:rPr lang="en-US" i="1" dirty="0"/>
              <a:t>tense</a:t>
            </a:r>
            <a:r>
              <a:rPr lang="en-US" dirty="0"/>
              <a:t>) are successfully acquired in HL </a:t>
            </a:r>
            <a:r>
              <a:rPr lang="en-US" dirty="0">
                <a:sym typeface="Wingdings" panose="05000000000000000000" pitchFamily="2" charset="2"/>
              </a:rPr>
              <a:t> </a:t>
            </a:r>
            <a:r>
              <a:rPr lang="en-US" dirty="0"/>
              <a:t>Increased use of resumptive pronouns in HL</a:t>
            </a:r>
          </a:p>
          <a:p>
            <a:r>
              <a:rPr lang="en-US" sz="1800" b="1" dirty="0">
                <a:solidFill>
                  <a:schemeClr val="accent6"/>
                </a:solidFill>
                <a:sym typeface="Wingdings" panose="05000000000000000000" pitchFamily="2" charset="2"/>
              </a:rPr>
              <a:t> </a:t>
            </a:r>
            <a:r>
              <a:rPr lang="en-US" b="1" dirty="0"/>
              <a:t>Regularization: </a:t>
            </a:r>
            <a:r>
              <a:rPr lang="en-US" dirty="0"/>
              <a:t>simplification of language patterns by regularizing one form (the most salient one) over others (e.g., </a:t>
            </a:r>
            <a:r>
              <a:rPr lang="en-US" i="1" dirty="0" err="1"/>
              <a:t>hā</a:t>
            </a:r>
            <a:r>
              <a:rPr lang="en-US" dirty="0"/>
              <a:t> for plurals)</a:t>
            </a:r>
          </a:p>
          <a:p>
            <a:r>
              <a:rPr lang="en-US" sz="1800" b="1" dirty="0">
                <a:solidFill>
                  <a:schemeClr val="accent6"/>
                </a:solidFill>
                <a:sym typeface="Wingdings" panose="05000000000000000000" pitchFamily="2" charset="2"/>
              </a:rPr>
              <a:t> </a:t>
            </a:r>
            <a:r>
              <a:rPr lang="en-US" b="1" dirty="0"/>
              <a:t>Overregularization: </a:t>
            </a:r>
            <a:r>
              <a:rPr lang="en-US" dirty="0"/>
              <a:t>use of regular grammatical patterns in a new context (extension of </a:t>
            </a:r>
            <a:r>
              <a:rPr lang="en-US" i="1" dirty="0" err="1"/>
              <a:t>kardan</a:t>
            </a:r>
            <a:r>
              <a:rPr lang="en-US" dirty="0"/>
              <a:t> for verb formation different from the forms employed by NS) </a:t>
            </a:r>
            <a:r>
              <a:rPr lang="en-US" dirty="0">
                <a:sym typeface="Wingdings" panose="05000000000000000000" pitchFamily="2" charset="2"/>
              </a:rPr>
              <a:t> </a:t>
            </a:r>
            <a:r>
              <a:rPr lang="en-US" dirty="0"/>
              <a:t>/*</a:t>
            </a:r>
            <a:r>
              <a:rPr lang="en-US" dirty="0" err="1"/>
              <a:t>nejāt</a:t>
            </a:r>
            <a:r>
              <a:rPr lang="en-US" dirty="0"/>
              <a:t> </a:t>
            </a:r>
            <a:r>
              <a:rPr lang="en-US" dirty="0" err="1"/>
              <a:t>kardan</a:t>
            </a:r>
            <a:r>
              <a:rPr lang="en-US" dirty="0"/>
              <a:t>/ (rescue make) ‘to rescue’ </a:t>
            </a:r>
          </a:p>
          <a:p>
            <a:r>
              <a:rPr lang="en-US" sz="1800" b="1" dirty="0">
                <a:solidFill>
                  <a:schemeClr val="accent6"/>
                </a:solidFill>
                <a:sym typeface="Wingdings" panose="05000000000000000000" pitchFamily="2" charset="2"/>
              </a:rPr>
              <a:t> </a:t>
            </a:r>
            <a:r>
              <a:rPr lang="en-US" b="1" dirty="0"/>
              <a:t>Compositionality:</a:t>
            </a:r>
            <a:r>
              <a:rPr lang="en-US" dirty="0"/>
              <a:t> preference for linguistic patterns that are compositional, providing a more direct form-meaning mapping </a:t>
            </a:r>
            <a:r>
              <a:rPr lang="en-US" dirty="0">
                <a:sym typeface="Wingdings" panose="05000000000000000000" pitchFamily="2" charset="2"/>
              </a:rPr>
              <a:t> HS perform better on causatives with light verbs than with morphemes; HS have difficulty with Arabic root and pattern morphology; HS have low knowledge of idioms, collocations</a:t>
            </a:r>
          </a:p>
          <a:p>
            <a:r>
              <a:rPr lang="en-US" sz="2100" b="1" dirty="0">
                <a:solidFill>
                  <a:schemeClr val="accent1"/>
                </a:solidFill>
                <a:sym typeface="Wingdings" panose="05000000000000000000" pitchFamily="2" charset="2"/>
              </a:rPr>
              <a:t> </a:t>
            </a:r>
            <a:r>
              <a:rPr lang="en-US" b="1" dirty="0"/>
              <a:t>Distant dependencies: </a:t>
            </a:r>
            <a:r>
              <a:rPr lang="en-US" dirty="0"/>
              <a:t>No evidence of difficulty (e.g., subject-verb agreement, negative polarity relations, tense dependencies in complex clauses)</a:t>
            </a:r>
          </a:p>
          <a:p>
            <a:r>
              <a:rPr lang="en-US" sz="1800" b="1" dirty="0">
                <a:solidFill>
                  <a:schemeClr val="accent6"/>
                </a:solidFill>
                <a:sym typeface="Wingdings" panose="05000000000000000000" pitchFamily="2" charset="2"/>
              </a:rPr>
              <a:t> </a:t>
            </a:r>
            <a:r>
              <a:rPr lang="en-US" b="1" dirty="0"/>
              <a:t>Transfer from dominant language: </a:t>
            </a:r>
            <a:r>
              <a:rPr lang="en-US" dirty="0"/>
              <a:t>Strong factor in Persian HL more than in L2 (e.g., preposition selection, conjunction choice)</a:t>
            </a:r>
            <a:endParaRPr lang="en-US" b="1" dirty="0"/>
          </a:p>
        </p:txBody>
      </p:sp>
      <p:sp>
        <p:nvSpPr>
          <p:cNvPr id="4" name="Slide Number Placeholder 3">
            <a:extLst>
              <a:ext uri="{FF2B5EF4-FFF2-40B4-BE49-F238E27FC236}">
                <a16:creationId xmlns:a16="http://schemas.microsoft.com/office/drawing/2014/main" id="{E3AF32EE-126F-4307-A7F1-88B64E2CA533}"/>
              </a:ext>
            </a:extLst>
          </p:cNvPr>
          <p:cNvSpPr>
            <a:spLocks noGrp="1"/>
          </p:cNvSpPr>
          <p:nvPr>
            <p:ph type="sldNum" sz="quarter" idx="12"/>
          </p:nvPr>
        </p:nvSpPr>
        <p:spPr/>
        <p:txBody>
          <a:bodyPr/>
          <a:lstStyle/>
          <a:p>
            <a:fld id="{7D03027B-C8A2-4794-B9E1-4BC7BCD6C20E}" type="slidenum">
              <a:rPr lang="en-US" smtClean="0"/>
              <a:t>19</a:t>
            </a:fld>
            <a:endParaRPr lang="en-US"/>
          </a:p>
        </p:txBody>
      </p:sp>
    </p:spTree>
    <p:extLst>
      <p:ext uri="{BB962C8B-B14F-4D97-AF65-F5344CB8AC3E}">
        <p14:creationId xmlns:p14="http://schemas.microsoft.com/office/powerpoint/2010/main" val="3020430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E823-E5AA-44F1-A86F-0A8EFE471623}"/>
              </a:ext>
            </a:extLst>
          </p:cNvPr>
          <p:cNvSpPr>
            <a:spLocks noGrp="1"/>
          </p:cNvSpPr>
          <p:nvPr>
            <p:ph type="title"/>
          </p:nvPr>
        </p:nvSpPr>
        <p:spPr/>
        <p:txBody>
          <a:bodyPr/>
          <a:lstStyle/>
          <a:p>
            <a:r>
              <a:rPr lang="en-US" dirty="0"/>
              <a:t>Heritage Speakers vs. L2 Learners</a:t>
            </a:r>
          </a:p>
        </p:txBody>
      </p:sp>
      <p:sp>
        <p:nvSpPr>
          <p:cNvPr id="3" name="Content Placeholder 2">
            <a:extLst>
              <a:ext uri="{FF2B5EF4-FFF2-40B4-BE49-F238E27FC236}">
                <a16:creationId xmlns:a16="http://schemas.microsoft.com/office/drawing/2014/main" id="{9A8DAB7B-55F2-4D41-9935-CB5299AF58AF}"/>
              </a:ext>
            </a:extLst>
          </p:cNvPr>
          <p:cNvSpPr>
            <a:spLocks noGrp="1"/>
          </p:cNvSpPr>
          <p:nvPr>
            <p:ph idx="1"/>
          </p:nvPr>
        </p:nvSpPr>
        <p:spPr>
          <a:xfrm>
            <a:off x="2057584" y="4836595"/>
            <a:ext cx="8915400" cy="1787489"/>
          </a:xfrm>
        </p:spPr>
        <p:txBody>
          <a:bodyPr>
            <a:normAutofit/>
          </a:bodyPr>
          <a:lstStyle/>
          <a:p>
            <a:r>
              <a:rPr lang="en-US" b="1" dirty="0"/>
              <a:t>Heritage Speakers are </a:t>
            </a:r>
            <a:r>
              <a:rPr lang="en-US" b="1" i="1" dirty="0"/>
              <a:t>unbalanced bilinguals</a:t>
            </a:r>
          </a:p>
          <a:p>
            <a:pPr lvl="1"/>
            <a:r>
              <a:rPr lang="en-US" dirty="0"/>
              <a:t>Heritage Language (HL) is their first language (L1) = minority language</a:t>
            </a:r>
          </a:p>
          <a:p>
            <a:pPr lvl="1"/>
            <a:r>
              <a:rPr lang="en-US" dirty="0"/>
              <a:t>More proficient in the dominant language of the society</a:t>
            </a:r>
          </a:p>
          <a:p>
            <a:pPr lvl="1"/>
            <a:r>
              <a:rPr lang="en-US" dirty="0"/>
              <a:t>Large variance in the population (from near-native to those who only understand but don’t speak HL)</a:t>
            </a:r>
          </a:p>
        </p:txBody>
      </p:sp>
      <p:pic>
        <p:nvPicPr>
          <p:cNvPr id="5" name="Picture 4">
            <a:extLst>
              <a:ext uri="{FF2B5EF4-FFF2-40B4-BE49-F238E27FC236}">
                <a16:creationId xmlns:a16="http://schemas.microsoft.com/office/drawing/2014/main" id="{A82F5C13-E036-4A6F-94AD-302A237559AD}"/>
              </a:ext>
            </a:extLst>
          </p:cNvPr>
          <p:cNvPicPr>
            <a:picLocks noChangeAspect="1"/>
          </p:cNvPicPr>
          <p:nvPr/>
        </p:nvPicPr>
        <p:blipFill>
          <a:blip r:embed="rId2"/>
          <a:stretch>
            <a:fillRect/>
          </a:stretch>
        </p:blipFill>
        <p:spPr>
          <a:xfrm>
            <a:off x="3332563" y="1649819"/>
            <a:ext cx="5526874" cy="3048001"/>
          </a:xfrm>
          <a:prstGeom prst="rect">
            <a:avLst/>
          </a:prstGeom>
          <a:ln>
            <a:solidFill>
              <a:schemeClr val="tx2"/>
            </a:solidFill>
          </a:ln>
        </p:spPr>
      </p:pic>
      <p:sp>
        <p:nvSpPr>
          <p:cNvPr id="6" name="TextBox 5">
            <a:extLst>
              <a:ext uri="{FF2B5EF4-FFF2-40B4-BE49-F238E27FC236}">
                <a16:creationId xmlns:a16="http://schemas.microsoft.com/office/drawing/2014/main" id="{A561DA8E-DB55-4499-9557-15418B73545F}"/>
              </a:ext>
            </a:extLst>
          </p:cNvPr>
          <p:cNvSpPr txBox="1"/>
          <p:nvPr/>
        </p:nvSpPr>
        <p:spPr>
          <a:xfrm>
            <a:off x="7311794" y="6522750"/>
            <a:ext cx="4880206" cy="307777"/>
          </a:xfrm>
          <a:prstGeom prst="rect">
            <a:avLst/>
          </a:prstGeom>
          <a:noFill/>
        </p:spPr>
        <p:txBody>
          <a:bodyPr wrap="square" rtlCol="0">
            <a:spAutoFit/>
          </a:bodyPr>
          <a:lstStyle/>
          <a:p>
            <a:pPr algn="r"/>
            <a:r>
              <a:rPr lang="en-US" sz="1400" dirty="0"/>
              <a:t>Chart courtesy of Sylvia </a:t>
            </a:r>
            <a:r>
              <a:rPr lang="en-US" sz="1400" dirty="0" err="1"/>
              <a:t>Montrul</a:t>
            </a:r>
            <a:endParaRPr lang="en-US" sz="1400" dirty="0"/>
          </a:p>
        </p:txBody>
      </p:sp>
      <p:sp>
        <p:nvSpPr>
          <p:cNvPr id="4" name="Slide Number Placeholder 3">
            <a:extLst>
              <a:ext uri="{FF2B5EF4-FFF2-40B4-BE49-F238E27FC236}">
                <a16:creationId xmlns:a16="http://schemas.microsoft.com/office/drawing/2014/main" id="{30C20A7F-03DA-4CBC-9853-097EE2390997}"/>
              </a:ext>
            </a:extLst>
          </p:cNvPr>
          <p:cNvSpPr>
            <a:spLocks noGrp="1"/>
          </p:cNvSpPr>
          <p:nvPr>
            <p:ph type="sldNum" sz="quarter" idx="12"/>
          </p:nvPr>
        </p:nvSpPr>
        <p:spPr/>
        <p:txBody>
          <a:bodyPr/>
          <a:lstStyle/>
          <a:p>
            <a:fld id="{7D03027B-C8A2-4794-B9E1-4BC7BCD6C20E}" type="slidenum">
              <a:rPr lang="en-US" smtClean="0"/>
              <a:t>2</a:t>
            </a:fld>
            <a:endParaRPr lang="en-US"/>
          </a:p>
        </p:txBody>
      </p:sp>
    </p:spTree>
    <p:extLst>
      <p:ext uri="{BB962C8B-B14F-4D97-AF65-F5344CB8AC3E}">
        <p14:creationId xmlns:p14="http://schemas.microsoft.com/office/powerpoint/2010/main" val="1124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007A-E96E-4805-A449-C527759AC868}"/>
              </a:ext>
            </a:extLst>
          </p:cNvPr>
          <p:cNvSpPr>
            <a:spLocks noGrp="1"/>
          </p:cNvSpPr>
          <p:nvPr>
            <p:ph type="title"/>
          </p:nvPr>
        </p:nvSpPr>
        <p:spPr/>
        <p:txBody>
          <a:bodyPr/>
          <a:lstStyle/>
          <a:p>
            <a:r>
              <a:rPr lang="en-US" dirty="0"/>
              <a:t>Studies in Persian HL and L2</a:t>
            </a:r>
          </a:p>
        </p:txBody>
      </p:sp>
      <p:sp>
        <p:nvSpPr>
          <p:cNvPr id="3" name="Content Placeholder 2">
            <a:extLst>
              <a:ext uri="{FF2B5EF4-FFF2-40B4-BE49-F238E27FC236}">
                <a16:creationId xmlns:a16="http://schemas.microsoft.com/office/drawing/2014/main" id="{D78D3533-A824-441F-819F-AF034DF65DE6}"/>
              </a:ext>
            </a:extLst>
          </p:cNvPr>
          <p:cNvSpPr>
            <a:spLocks noGrp="1"/>
          </p:cNvSpPr>
          <p:nvPr>
            <p:ph idx="1"/>
          </p:nvPr>
        </p:nvSpPr>
        <p:spPr/>
        <p:txBody>
          <a:bodyPr>
            <a:normAutofit fontScale="92500" lnSpcReduction="20000"/>
          </a:bodyPr>
          <a:lstStyle/>
          <a:p>
            <a:r>
              <a:rPr lang="en-US" dirty="0" err="1"/>
              <a:t>Bemani</a:t>
            </a:r>
            <a:r>
              <a:rPr lang="en-US" dirty="0"/>
              <a:t> </a:t>
            </a:r>
            <a:r>
              <a:rPr lang="en-US" dirty="0" err="1"/>
              <a:t>Naeini</a:t>
            </a:r>
            <a:r>
              <a:rPr lang="en-US" dirty="0"/>
              <a:t> (2016): Plural formation in English L2 learners of Persian</a:t>
            </a:r>
          </a:p>
          <a:p>
            <a:r>
              <a:rPr lang="en-US" dirty="0"/>
              <a:t>Cagri, Jackson and Megerdoomian (2007): experimental series of tests on various features</a:t>
            </a:r>
          </a:p>
          <a:p>
            <a:r>
              <a:rPr lang="en-US" dirty="0" err="1"/>
              <a:t>Eslami</a:t>
            </a:r>
            <a:r>
              <a:rPr lang="en-US" dirty="0"/>
              <a:t>, </a:t>
            </a:r>
            <a:r>
              <a:rPr lang="en-US" dirty="0" err="1"/>
              <a:t>Estaji</a:t>
            </a:r>
            <a:r>
              <a:rPr lang="en-US" dirty="0"/>
              <a:t> and </a:t>
            </a:r>
            <a:r>
              <a:rPr lang="en-US" dirty="0" err="1"/>
              <a:t>Elyasi</a:t>
            </a:r>
            <a:r>
              <a:rPr lang="en-US" dirty="0"/>
              <a:t> (2014): phonetic perception in Russian L2 learners of Persian</a:t>
            </a:r>
          </a:p>
          <a:p>
            <a:r>
              <a:rPr lang="en-US" dirty="0" err="1"/>
              <a:t>Ghadessy</a:t>
            </a:r>
            <a:r>
              <a:rPr lang="en-US" dirty="0"/>
              <a:t> (1998): production of phonemes in English L2 learners of Persian</a:t>
            </a:r>
          </a:p>
          <a:p>
            <a:r>
              <a:rPr lang="en-US" dirty="0" err="1"/>
              <a:t>Khanzadi</a:t>
            </a:r>
            <a:r>
              <a:rPr lang="en-US" dirty="0"/>
              <a:t> (2013): phonemic production in English L2 learners of Persian </a:t>
            </a:r>
          </a:p>
          <a:p>
            <a:r>
              <a:rPr lang="en-US" dirty="0"/>
              <a:t>Moore and Sadegholvad (2013): HL learners’ errors in the classroom</a:t>
            </a:r>
          </a:p>
          <a:p>
            <a:r>
              <a:rPr lang="en-US" dirty="0" err="1"/>
              <a:t>Rafat</a:t>
            </a:r>
            <a:r>
              <a:rPr lang="en-US" dirty="0"/>
              <a:t>, </a:t>
            </a:r>
            <a:r>
              <a:rPr lang="en-US" dirty="0" err="1"/>
              <a:t>Mohaghegh</a:t>
            </a:r>
            <a:r>
              <a:rPr lang="en-US" dirty="0"/>
              <a:t> and Stevenson (2017): phonological attrition study</a:t>
            </a:r>
          </a:p>
          <a:p>
            <a:r>
              <a:rPr lang="en-US" dirty="0" err="1"/>
              <a:t>Sedighi</a:t>
            </a:r>
            <a:r>
              <a:rPr lang="en-US" dirty="0"/>
              <a:t> (2010): data collected from questionnaires, recorded speech and classroom setting</a:t>
            </a:r>
          </a:p>
          <a:p>
            <a:r>
              <a:rPr lang="en-US" dirty="0"/>
              <a:t>Shabani-Jadidi (2018): error analysis in advanced Persian classroom</a:t>
            </a:r>
          </a:p>
        </p:txBody>
      </p:sp>
      <p:sp>
        <p:nvSpPr>
          <p:cNvPr id="4" name="Slide Number Placeholder 3">
            <a:extLst>
              <a:ext uri="{FF2B5EF4-FFF2-40B4-BE49-F238E27FC236}">
                <a16:creationId xmlns:a16="http://schemas.microsoft.com/office/drawing/2014/main" id="{8E2ADC64-7265-497A-8776-82C07BF97EDA}"/>
              </a:ext>
            </a:extLst>
          </p:cNvPr>
          <p:cNvSpPr>
            <a:spLocks noGrp="1"/>
          </p:cNvSpPr>
          <p:nvPr>
            <p:ph type="sldNum" sz="quarter" idx="12"/>
          </p:nvPr>
        </p:nvSpPr>
        <p:spPr/>
        <p:txBody>
          <a:bodyPr/>
          <a:lstStyle/>
          <a:p>
            <a:fld id="{7D03027B-C8A2-4794-B9E1-4BC7BCD6C20E}" type="slidenum">
              <a:rPr lang="en-US" smtClean="0"/>
              <a:t>20</a:t>
            </a:fld>
            <a:endParaRPr lang="en-US"/>
          </a:p>
        </p:txBody>
      </p:sp>
    </p:spTree>
    <p:extLst>
      <p:ext uri="{BB962C8B-B14F-4D97-AF65-F5344CB8AC3E}">
        <p14:creationId xmlns:p14="http://schemas.microsoft.com/office/powerpoint/2010/main" val="1563369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49C70F-6D1A-47E0-B29F-06AF0024969F}"/>
              </a:ext>
            </a:extLst>
          </p:cNvPr>
          <p:cNvSpPr>
            <a:spLocks noGrp="1"/>
          </p:cNvSpPr>
          <p:nvPr>
            <p:ph type="title"/>
          </p:nvPr>
        </p:nvSpPr>
        <p:spPr/>
        <p:txBody>
          <a:bodyPr/>
          <a:lstStyle/>
          <a:p>
            <a:r>
              <a:rPr lang="en-US" dirty="0"/>
              <a:t>Backup Slides</a:t>
            </a:r>
          </a:p>
        </p:txBody>
      </p:sp>
      <p:sp>
        <p:nvSpPr>
          <p:cNvPr id="5" name="Text Placeholder 4">
            <a:extLst>
              <a:ext uri="{FF2B5EF4-FFF2-40B4-BE49-F238E27FC236}">
                <a16:creationId xmlns:a16="http://schemas.microsoft.com/office/drawing/2014/main" id="{96E37361-3151-4CA8-9FA6-B649B1A5AC18}"/>
              </a:ext>
            </a:extLst>
          </p:cNvPr>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254724FD-518A-4A28-9562-A9C31E2F83E0}"/>
              </a:ext>
            </a:extLst>
          </p:cNvPr>
          <p:cNvSpPr>
            <a:spLocks noGrp="1"/>
          </p:cNvSpPr>
          <p:nvPr>
            <p:ph type="sldNum" sz="quarter" idx="12"/>
          </p:nvPr>
        </p:nvSpPr>
        <p:spPr/>
        <p:txBody>
          <a:bodyPr/>
          <a:lstStyle/>
          <a:p>
            <a:fld id="{7D03027B-C8A2-4794-B9E1-4BC7BCD6C20E}" type="slidenum">
              <a:rPr lang="en-US" smtClean="0"/>
              <a:t>21</a:t>
            </a:fld>
            <a:endParaRPr lang="en-US"/>
          </a:p>
        </p:txBody>
      </p:sp>
    </p:spTree>
    <p:extLst>
      <p:ext uri="{BB962C8B-B14F-4D97-AF65-F5344CB8AC3E}">
        <p14:creationId xmlns:p14="http://schemas.microsoft.com/office/powerpoint/2010/main" val="343912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B3AE3-F708-46F7-912A-A0CAEE03E0BC}"/>
              </a:ext>
            </a:extLst>
          </p:cNvPr>
          <p:cNvSpPr>
            <a:spLocks noGrp="1"/>
          </p:cNvSpPr>
          <p:nvPr>
            <p:ph type="title"/>
          </p:nvPr>
        </p:nvSpPr>
        <p:spPr/>
        <p:txBody>
          <a:bodyPr/>
          <a:lstStyle/>
          <a:p>
            <a:r>
              <a:rPr lang="en-US" dirty="0"/>
              <a:t>Phonetics and Phonology</a:t>
            </a:r>
          </a:p>
        </p:txBody>
      </p:sp>
      <p:sp>
        <p:nvSpPr>
          <p:cNvPr id="3" name="Content Placeholder 2">
            <a:extLst>
              <a:ext uri="{FF2B5EF4-FFF2-40B4-BE49-F238E27FC236}">
                <a16:creationId xmlns:a16="http://schemas.microsoft.com/office/drawing/2014/main" id="{A9A58B57-BBAE-49B7-B74A-36A2D79E2ADF}"/>
              </a:ext>
            </a:extLst>
          </p:cNvPr>
          <p:cNvSpPr>
            <a:spLocks noGrp="1"/>
          </p:cNvSpPr>
          <p:nvPr>
            <p:ph idx="1"/>
          </p:nvPr>
        </p:nvSpPr>
        <p:spPr/>
        <p:txBody>
          <a:bodyPr/>
          <a:lstStyle/>
          <a:p>
            <a:r>
              <a:rPr lang="en-US" dirty="0"/>
              <a:t>HL speakers perform better than L2 learners in both perception of sound contrasts and production of phonemes</a:t>
            </a:r>
          </a:p>
          <a:p>
            <a:r>
              <a:rPr lang="en-US" dirty="0"/>
              <a:t>Exists more variation and loss in non-segmental phonology (e.g., intonation, stress, speed of speaking) which tend to contribute to the </a:t>
            </a:r>
            <a:r>
              <a:rPr lang="en-US" i="1" dirty="0"/>
              <a:t>heritage accent</a:t>
            </a:r>
            <a:r>
              <a:rPr lang="en-US" dirty="0"/>
              <a:t>, especially with lower proficiency speakers. </a:t>
            </a:r>
          </a:p>
          <a:p>
            <a:pPr marL="0" indent="0">
              <a:buNone/>
            </a:pPr>
            <a:endParaRPr lang="en-US" dirty="0"/>
          </a:p>
        </p:txBody>
      </p:sp>
      <p:sp>
        <p:nvSpPr>
          <p:cNvPr id="4" name="Slide Number Placeholder 3">
            <a:extLst>
              <a:ext uri="{FF2B5EF4-FFF2-40B4-BE49-F238E27FC236}">
                <a16:creationId xmlns:a16="http://schemas.microsoft.com/office/drawing/2014/main" id="{C562999A-9D65-40B3-887C-4DA7E0F4CF0A}"/>
              </a:ext>
            </a:extLst>
          </p:cNvPr>
          <p:cNvSpPr>
            <a:spLocks noGrp="1"/>
          </p:cNvSpPr>
          <p:nvPr>
            <p:ph type="sldNum" sz="quarter" idx="12"/>
          </p:nvPr>
        </p:nvSpPr>
        <p:spPr/>
        <p:txBody>
          <a:bodyPr/>
          <a:lstStyle/>
          <a:p>
            <a:fld id="{7D03027B-C8A2-4794-B9E1-4BC7BCD6C20E}" type="slidenum">
              <a:rPr lang="en-US" smtClean="0"/>
              <a:t>22</a:t>
            </a:fld>
            <a:endParaRPr lang="en-US"/>
          </a:p>
        </p:txBody>
      </p:sp>
    </p:spTree>
    <p:extLst>
      <p:ext uri="{BB962C8B-B14F-4D97-AF65-F5344CB8AC3E}">
        <p14:creationId xmlns:p14="http://schemas.microsoft.com/office/powerpoint/2010/main" val="2924667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8E69-2FF4-452E-8051-820F207C5222}"/>
              </a:ext>
            </a:extLst>
          </p:cNvPr>
          <p:cNvSpPr>
            <a:spLocks noGrp="1"/>
          </p:cNvSpPr>
          <p:nvPr>
            <p:ph type="title"/>
          </p:nvPr>
        </p:nvSpPr>
        <p:spPr/>
        <p:txBody>
          <a:bodyPr/>
          <a:lstStyle/>
          <a:p>
            <a:r>
              <a:rPr lang="en-US" dirty="0"/>
              <a:t>Morphology</a:t>
            </a:r>
          </a:p>
        </p:txBody>
      </p:sp>
      <p:sp>
        <p:nvSpPr>
          <p:cNvPr id="3" name="Content Placeholder 2">
            <a:extLst>
              <a:ext uri="{FF2B5EF4-FFF2-40B4-BE49-F238E27FC236}">
                <a16:creationId xmlns:a16="http://schemas.microsoft.com/office/drawing/2014/main" id="{3F34933B-BF34-45E3-8928-BA04A4296206}"/>
              </a:ext>
            </a:extLst>
          </p:cNvPr>
          <p:cNvSpPr>
            <a:spLocks noGrp="1"/>
          </p:cNvSpPr>
          <p:nvPr>
            <p:ph idx="1"/>
          </p:nvPr>
        </p:nvSpPr>
        <p:spPr/>
        <p:txBody>
          <a:bodyPr/>
          <a:lstStyle/>
          <a:p>
            <a:r>
              <a:rPr lang="en-US" dirty="0"/>
              <a:t>HS show an advantage (almost native-like results) over L2 in knowledge of morphological features and verbal paradigms</a:t>
            </a:r>
          </a:p>
          <a:p>
            <a:pPr lvl="1"/>
            <a:r>
              <a:rPr lang="en-US" dirty="0"/>
              <a:t>L2 learners with high proficiency perform similarly to HS on these tasks</a:t>
            </a:r>
          </a:p>
          <a:p>
            <a:r>
              <a:rPr lang="en-US" dirty="0"/>
              <a:t>HS do not have knowledge of morphological features that are infrequent in the input (conversational) language</a:t>
            </a:r>
          </a:p>
        </p:txBody>
      </p:sp>
      <p:sp>
        <p:nvSpPr>
          <p:cNvPr id="4" name="Slide Number Placeholder 3">
            <a:extLst>
              <a:ext uri="{FF2B5EF4-FFF2-40B4-BE49-F238E27FC236}">
                <a16:creationId xmlns:a16="http://schemas.microsoft.com/office/drawing/2014/main" id="{EFF74E75-3861-4C1E-82E1-41D65C72B2C2}"/>
              </a:ext>
            </a:extLst>
          </p:cNvPr>
          <p:cNvSpPr>
            <a:spLocks noGrp="1"/>
          </p:cNvSpPr>
          <p:nvPr>
            <p:ph type="sldNum" sz="quarter" idx="12"/>
          </p:nvPr>
        </p:nvSpPr>
        <p:spPr/>
        <p:txBody>
          <a:bodyPr/>
          <a:lstStyle/>
          <a:p>
            <a:fld id="{7D03027B-C8A2-4794-B9E1-4BC7BCD6C20E}" type="slidenum">
              <a:rPr lang="en-US" smtClean="0"/>
              <a:t>23</a:t>
            </a:fld>
            <a:endParaRPr lang="en-US"/>
          </a:p>
        </p:txBody>
      </p:sp>
    </p:spTree>
    <p:extLst>
      <p:ext uri="{BB962C8B-B14F-4D97-AF65-F5344CB8AC3E}">
        <p14:creationId xmlns:p14="http://schemas.microsoft.com/office/powerpoint/2010/main" val="1250404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F874-6B63-416A-9E5B-67CF6BADE013}"/>
              </a:ext>
            </a:extLst>
          </p:cNvPr>
          <p:cNvSpPr>
            <a:spLocks noGrp="1"/>
          </p:cNvSpPr>
          <p:nvPr>
            <p:ph type="title"/>
          </p:nvPr>
        </p:nvSpPr>
        <p:spPr/>
        <p:txBody>
          <a:bodyPr/>
          <a:lstStyle/>
          <a:p>
            <a:r>
              <a:rPr lang="en-US" dirty="0"/>
              <a:t>Syntax</a:t>
            </a:r>
          </a:p>
        </p:txBody>
      </p:sp>
      <p:sp>
        <p:nvSpPr>
          <p:cNvPr id="3" name="Content Placeholder 2">
            <a:extLst>
              <a:ext uri="{FF2B5EF4-FFF2-40B4-BE49-F238E27FC236}">
                <a16:creationId xmlns:a16="http://schemas.microsoft.com/office/drawing/2014/main" id="{539BE0AC-D5E4-4CEA-B80F-98C60F8CD635}"/>
              </a:ext>
            </a:extLst>
          </p:cNvPr>
          <p:cNvSpPr>
            <a:spLocks noGrp="1"/>
          </p:cNvSpPr>
          <p:nvPr>
            <p:ph idx="1"/>
          </p:nvPr>
        </p:nvSpPr>
        <p:spPr/>
        <p:txBody>
          <a:bodyPr/>
          <a:lstStyle/>
          <a:p>
            <a:r>
              <a:rPr lang="en-US" dirty="0"/>
              <a:t>HS have attained near native competence in some features</a:t>
            </a:r>
          </a:p>
          <a:p>
            <a:pPr lvl="1"/>
            <a:r>
              <a:rPr lang="en-US" dirty="0"/>
              <a:t>Negative polarity items, sequence of tenses, use of subjunctive</a:t>
            </a:r>
          </a:p>
          <a:p>
            <a:r>
              <a:rPr lang="en-US" dirty="0"/>
              <a:t>L2 learners outperform HS in several domains due to interference effects from dominant language</a:t>
            </a:r>
          </a:p>
          <a:p>
            <a:pPr lvl="1"/>
            <a:r>
              <a:rPr lang="en-US" dirty="0"/>
              <a:t>Preposition subcategorization, conjunction choice in complex sentences</a:t>
            </a:r>
          </a:p>
        </p:txBody>
      </p:sp>
      <p:sp>
        <p:nvSpPr>
          <p:cNvPr id="4" name="Slide Number Placeholder 3">
            <a:extLst>
              <a:ext uri="{FF2B5EF4-FFF2-40B4-BE49-F238E27FC236}">
                <a16:creationId xmlns:a16="http://schemas.microsoft.com/office/drawing/2014/main" id="{09BB33F6-4D33-459B-8A3B-537925B8A7F9}"/>
              </a:ext>
            </a:extLst>
          </p:cNvPr>
          <p:cNvSpPr>
            <a:spLocks noGrp="1"/>
          </p:cNvSpPr>
          <p:nvPr>
            <p:ph type="sldNum" sz="quarter" idx="12"/>
          </p:nvPr>
        </p:nvSpPr>
        <p:spPr/>
        <p:txBody>
          <a:bodyPr/>
          <a:lstStyle/>
          <a:p>
            <a:fld id="{7D03027B-C8A2-4794-B9E1-4BC7BCD6C20E}" type="slidenum">
              <a:rPr lang="en-US" smtClean="0"/>
              <a:t>24</a:t>
            </a:fld>
            <a:endParaRPr lang="en-US"/>
          </a:p>
        </p:txBody>
      </p:sp>
    </p:spTree>
    <p:extLst>
      <p:ext uri="{BB962C8B-B14F-4D97-AF65-F5344CB8AC3E}">
        <p14:creationId xmlns:p14="http://schemas.microsoft.com/office/powerpoint/2010/main" val="3239266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F6683-7035-4ABB-BDA8-C0BD33E77BDC}"/>
              </a:ext>
            </a:extLst>
          </p:cNvPr>
          <p:cNvSpPr>
            <a:spLocks noGrp="1"/>
          </p:cNvSpPr>
          <p:nvPr>
            <p:ph type="title"/>
          </p:nvPr>
        </p:nvSpPr>
        <p:spPr/>
        <p:txBody>
          <a:bodyPr/>
          <a:lstStyle/>
          <a:p>
            <a:r>
              <a:rPr lang="en-US" dirty="0"/>
              <a:t>Stress Pattern</a:t>
            </a:r>
          </a:p>
        </p:txBody>
      </p:sp>
      <p:sp>
        <p:nvSpPr>
          <p:cNvPr id="3" name="Content Placeholder 2">
            <a:extLst>
              <a:ext uri="{FF2B5EF4-FFF2-40B4-BE49-F238E27FC236}">
                <a16:creationId xmlns:a16="http://schemas.microsoft.com/office/drawing/2014/main" id="{D3AB9DAA-9228-4892-9E13-6106250589EA}"/>
              </a:ext>
            </a:extLst>
          </p:cNvPr>
          <p:cNvSpPr>
            <a:spLocks noGrp="1"/>
          </p:cNvSpPr>
          <p:nvPr>
            <p:ph idx="1"/>
          </p:nvPr>
        </p:nvSpPr>
        <p:spPr/>
        <p:txBody>
          <a:bodyPr/>
          <a:lstStyle/>
          <a:p>
            <a:r>
              <a:rPr lang="en-US" dirty="0"/>
              <a:t>Formal variant</a:t>
            </a:r>
          </a:p>
          <a:p>
            <a:pPr lvl="1"/>
            <a:r>
              <a:rPr lang="en-US" dirty="0"/>
              <a:t>Simple past						</a:t>
            </a:r>
            <a:r>
              <a:rPr lang="fa-IR" dirty="0"/>
              <a:t>خوردم </a:t>
            </a:r>
            <a:r>
              <a:rPr lang="en-US" dirty="0"/>
              <a:t>	/</a:t>
            </a:r>
            <a:r>
              <a:rPr lang="en-US" dirty="0" err="1"/>
              <a:t>xordam</a:t>
            </a:r>
            <a:r>
              <a:rPr lang="en-US" dirty="0"/>
              <a:t>/ 	‘I ate’</a:t>
            </a:r>
          </a:p>
          <a:p>
            <a:pPr lvl="1"/>
            <a:r>
              <a:rPr lang="en-US" dirty="0"/>
              <a:t>Indicative present perfect			</a:t>
            </a:r>
            <a:r>
              <a:rPr lang="fa-IR" dirty="0"/>
              <a:t>خورده‌ام </a:t>
            </a:r>
            <a:r>
              <a:rPr lang="en-US" dirty="0"/>
              <a:t>	/</a:t>
            </a:r>
            <a:r>
              <a:rPr lang="en-US" dirty="0" err="1"/>
              <a:t>xordeam</a:t>
            </a:r>
            <a:r>
              <a:rPr lang="en-US" dirty="0"/>
              <a:t>/ 	‘I have eaten’</a:t>
            </a:r>
          </a:p>
          <a:p>
            <a:endParaRPr lang="en-US" dirty="0"/>
          </a:p>
          <a:p>
            <a:r>
              <a:rPr lang="en-US" dirty="0"/>
              <a:t>Conversational forms are same with only a stress difference</a:t>
            </a:r>
          </a:p>
          <a:p>
            <a:pPr lvl="1"/>
            <a:r>
              <a:rPr lang="en-US" dirty="0"/>
              <a:t>Simple past						/</a:t>
            </a:r>
            <a:r>
              <a:rPr lang="en-US" dirty="0" err="1"/>
              <a:t>xórdam</a:t>
            </a:r>
            <a:r>
              <a:rPr lang="en-US" dirty="0"/>
              <a:t>/ 	‘I ate’</a:t>
            </a:r>
          </a:p>
          <a:p>
            <a:pPr lvl="1"/>
            <a:r>
              <a:rPr lang="en-US" dirty="0"/>
              <a:t>Indicative present perfect			 /</a:t>
            </a:r>
            <a:r>
              <a:rPr lang="en-US" dirty="0" err="1"/>
              <a:t>xordám</a:t>
            </a:r>
            <a:r>
              <a:rPr lang="en-US" dirty="0"/>
              <a:t>/	‘I have eaten’</a:t>
            </a:r>
          </a:p>
          <a:p>
            <a:pPr lvl="1"/>
            <a:endParaRPr lang="en-US" dirty="0"/>
          </a:p>
          <a:p>
            <a:r>
              <a:rPr lang="en-US" dirty="0"/>
              <a:t>Heritage orthography represents the conversational pronunciation (</a:t>
            </a:r>
            <a:r>
              <a:rPr lang="fa-IR" dirty="0"/>
              <a:t>خوردم</a:t>
            </a:r>
            <a:r>
              <a:rPr lang="en-US" dirty="0"/>
              <a:t>)</a:t>
            </a:r>
            <a:br>
              <a:rPr lang="en-US" dirty="0"/>
            </a:br>
            <a:r>
              <a:rPr lang="en-US" dirty="0"/>
              <a:t>but HS typically distinguish the pronunciation of tenses	</a:t>
            </a:r>
          </a:p>
        </p:txBody>
      </p:sp>
      <p:sp>
        <p:nvSpPr>
          <p:cNvPr id="5" name="Rectangle 4">
            <a:extLst>
              <a:ext uri="{FF2B5EF4-FFF2-40B4-BE49-F238E27FC236}">
                <a16:creationId xmlns:a16="http://schemas.microsoft.com/office/drawing/2014/main" id="{985A78E9-9D92-407D-AA76-047F66372445}"/>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4" name="Slide Number Placeholder 3">
            <a:extLst>
              <a:ext uri="{FF2B5EF4-FFF2-40B4-BE49-F238E27FC236}">
                <a16:creationId xmlns:a16="http://schemas.microsoft.com/office/drawing/2014/main" id="{84FF7444-17C6-499D-A804-8413DB14C8ED}"/>
              </a:ext>
            </a:extLst>
          </p:cNvPr>
          <p:cNvSpPr>
            <a:spLocks noGrp="1"/>
          </p:cNvSpPr>
          <p:nvPr>
            <p:ph type="sldNum" sz="quarter" idx="12"/>
          </p:nvPr>
        </p:nvSpPr>
        <p:spPr/>
        <p:txBody>
          <a:bodyPr/>
          <a:lstStyle/>
          <a:p>
            <a:fld id="{7D03027B-C8A2-4794-B9E1-4BC7BCD6C20E}" type="slidenum">
              <a:rPr lang="en-US" smtClean="0"/>
              <a:t>25</a:t>
            </a:fld>
            <a:endParaRPr lang="en-US"/>
          </a:p>
        </p:txBody>
      </p:sp>
    </p:spTree>
    <p:extLst>
      <p:ext uri="{BB962C8B-B14F-4D97-AF65-F5344CB8AC3E}">
        <p14:creationId xmlns:p14="http://schemas.microsoft.com/office/powerpoint/2010/main" val="1931358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36F7-B724-4661-B3D9-7AF311DE99A3}"/>
              </a:ext>
            </a:extLst>
          </p:cNvPr>
          <p:cNvSpPr>
            <a:spLocks noGrp="1"/>
          </p:cNvSpPr>
          <p:nvPr>
            <p:ph type="title"/>
          </p:nvPr>
        </p:nvSpPr>
        <p:spPr/>
        <p:txBody>
          <a:bodyPr/>
          <a:lstStyle/>
          <a:p>
            <a:r>
              <a:rPr lang="en-US" dirty="0"/>
              <a:t>Relative Clauses</a:t>
            </a:r>
          </a:p>
        </p:txBody>
      </p:sp>
      <p:graphicFrame>
        <p:nvGraphicFramePr>
          <p:cNvPr id="9" name="Content Placeholder 8">
            <a:extLst>
              <a:ext uri="{FF2B5EF4-FFF2-40B4-BE49-F238E27FC236}">
                <a16:creationId xmlns:a16="http://schemas.microsoft.com/office/drawing/2014/main" id="{3813585C-E8AE-459A-AFC5-FC03ED7342FE}"/>
              </a:ext>
            </a:extLst>
          </p:cNvPr>
          <p:cNvGraphicFramePr>
            <a:graphicFrameLocks noGrp="1"/>
          </p:cNvGraphicFramePr>
          <p:nvPr>
            <p:ph idx="1"/>
          </p:nvPr>
        </p:nvGraphicFramePr>
        <p:xfrm>
          <a:off x="1632195" y="2171968"/>
          <a:ext cx="9426668" cy="1875105"/>
        </p:xfrm>
        <a:graphic>
          <a:graphicData uri="http://schemas.openxmlformats.org/drawingml/2006/table">
            <a:tbl>
              <a:tblPr firstRow="1" firstCol="1" bandRow="1">
                <a:tableStyleId>{F5AB1C69-6EDB-4FF4-983F-18BD219EF322}</a:tableStyleId>
              </a:tblPr>
              <a:tblGrid>
                <a:gridCol w="2356667">
                  <a:extLst>
                    <a:ext uri="{9D8B030D-6E8A-4147-A177-3AD203B41FA5}">
                      <a16:colId xmlns:a16="http://schemas.microsoft.com/office/drawing/2014/main" val="1773360567"/>
                    </a:ext>
                  </a:extLst>
                </a:gridCol>
                <a:gridCol w="2356667">
                  <a:extLst>
                    <a:ext uri="{9D8B030D-6E8A-4147-A177-3AD203B41FA5}">
                      <a16:colId xmlns:a16="http://schemas.microsoft.com/office/drawing/2014/main" val="3131405104"/>
                    </a:ext>
                  </a:extLst>
                </a:gridCol>
                <a:gridCol w="2356667">
                  <a:extLst>
                    <a:ext uri="{9D8B030D-6E8A-4147-A177-3AD203B41FA5}">
                      <a16:colId xmlns:a16="http://schemas.microsoft.com/office/drawing/2014/main" val="3134836002"/>
                    </a:ext>
                  </a:extLst>
                </a:gridCol>
                <a:gridCol w="2356667">
                  <a:extLst>
                    <a:ext uri="{9D8B030D-6E8A-4147-A177-3AD203B41FA5}">
                      <a16:colId xmlns:a16="http://schemas.microsoft.com/office/drawing/2014/main" val="2583410238"/>
                    </a:ext>
                  </a:extLst>
                </a:gridCol>
              </a:tblGrid>
              <a:tr h="375021">
                <a:tc>
                  <a:txBody>
                    <a:bodyPr/>
                    <a:lstStyle/>
                    <a:p>
                      <a:pPr marL="0" marR="0">
                        <a:lnSpc>
                          <a:spcPts val="1200"/>
                        </a:lnSpc>
                        <a:spcBef>
                          <a:spcPts val="0"/>
                        </a:spcBef>
                        <a:spcAft>
                          <a:spcPts val="0"/>
                        </a:spcAft>
                      </a:pPr>
                      <a:r>
                        <a:rPr lang="en-US" sz="1100" dirty="0">
                          <a:effectLst/>
                        </a:rPr>
                        <a:t>Persian test item</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Transcription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English translation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a:effectLst/>
                        </a:rPr>
                        <a:t>Condition</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2083532196"/>
                  </a:ext>
                </a:extLst>
              </a:tr>
              <a:tr h="375021">
                <a:tc>
                  <a:txBody>
                    <a:bodyPr/>
                    <a:lstStyle/>
                    <a:p>
                      <a:pPr marL="0" marR="0" algn="r">
                        <a:lnSpc>
                          <a:spcPts val="1200"/>
                        </a:lnSpc>
                        <a:spcBef>
                          <a:spcPts val="0"/>
                        </a:spcBef>
                        <a:spcAft>
                          <a:spcPts val="0"/>
                        </a:spcAft>
                      </a:pPr>
                      <a:r>
                        <a:rPr lang="ar-SA" sz="1100" dirty="0">
                          <a:effectLst/>
                        </a:rPr>
                        <a:t>معلمی که شاگردو  نگا می‌کنه</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err="1">
                          <a:effectLst/>
                        </a:rPr>
                        <a:t>moalemi</a:t>
                      </a:r>
                      <a:r>
                        <a:rPr lang="en-US" sz="1100" dirty="0">
                          <a:effectLst/>
                        </a:rPr>
                        <a:t> </a:t>
                      </a:r>
                      <a:r>
                        <a:rPr lang="en-US" sz="1100" dirty="0" err="1">
                          <a:effectLst/>
                        </a:rPr>
                        <a:t>ke</a:t>
                      </a:r>
                      <a:r>
                        <a:rPr lang="en-US" sz="1100" dirty="0">
                          <a:effectLst/>
                        </a:rPr>
                        <a:t> </a:t>
                      </a:r>
                      <a:r>
                        <a:rPr lang="en-US" sz="1100" dirty="0" err="1">
                          <a:effectLst/>
                        </a:rPr>
                        <a:t>šāgerdo</a:t>
                      </a:r>
                      <a:r>
                        <a:rPr lang="en-US" sz="1100" dirty="0">
                          <a:effectLst/>
                        </a:rPr>
                        <a:t> </a:t>
                      </a:r>
                      <a:r>
                        <a:rPr lang="en-US" sz="1100" dirty="0" err="1">
                          <a:effectLst/>
                        </a:rPr>
                        <a:t>negā</a:t>
                      </a:r>
                      <a:r>
                        <a:rPr lang="en-US" sz="1100" dirty="0">
                          <a:effectLst/>
                        </a:rPr>
                        <a:t> </a:t>
                      </a:r>
                      <a:r>
                        <a:rPr lang="en-US" sz="1100" dirty="0" err="1">
                          <a:effectLst/>
                        </a:rPr>
                        <a:t>mikone</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a:effectLst/>
                        </a:rPr>
                        <a:t>The teacher who is looking at the student</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a:effectLst/>
                        </a:rPr>
                        <a:t>Subject gap</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635676534"/>
                  </a:ext>
                </a:extLst>
              </a:tr>
              <a:tr h="375021">
                <a:tc>
                  <a:txBody>
                    <a:bodyPr/>
                    <a:lstStyle/>
                    <a:p>
                      <a:pPr marL="0" marR="0" algn="r">
                        <a:lnSpc>
                          <a:spcPts val="1200"/>
                        </a:lnSpc>
                        <a:spcBef>
                          <a:spcPts val="0"/>
                        </a:spcBef>
                        <a:spcAft>
                          <a:spcPts val="0"/>
                        </a:spcAft>
                      </a:pPr>
                      <a:r>
                        <a:rPr lang="ar-SA" sz="1100" dirty="0">
                          <a:effectLst/>
                        </a:rPr>
                        <a:t>پلیسی </a:t>
                      </a:r>
                      <a:r>
                        <a:rPr lang="fa-IR" sz="1100" dirty="0">
                          <a:effectLst/>
                        </a:rPr>
                        <a:t>و </a:t>
                      </a:r>
                      <a:r>
                        <a:rPr lang="ar-SA" sz="1100" dirty="0">
                          <a:effectLst/>
                        </a:rPr>
                        <a:t>که دزد داره می‌زندش</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err="1">
                          <a:effectLst/>
                        </a:rPr>
                        <a:t>polisio</a:t>
                      </a:r>
                      <a:r>
                        <a:rPr lang="en-US" sz="1100" dirty="0">
                          <a:effectLst/>
                        </a:rPr>
                        <a:t> </a:t>
                      </a:r>
                      <a:r>
                        <a:rPr lang="en-US" sz="1100" dirty="0" err="1">
                          <a:effectLst/>
                        </a:rPr>
                        <a:t>ke</a:t>
                      </a:r>
                      <a:r>
                        <a:rPr lang="en-US" sz="1100" dirty="0">
                          <a:effectLst/>
                        </a:rPr>
                        <a:t> </a:t>
                      </a:r>
                      <a:r>
                        <a:rPr lang="en-US" sz="1100" dirty="0" err="1">
                          <a:effectLst/>
                        </a:rPr>
                        <a:t>dozd</a:t>
                      </a:r>
                      <a:r>
                        <a:rPr lang="en-US" sz="1100" dirty="0">
                          <a:effectLst/>
                        </a:rPr>
                        <a:t> </a:t>
                      </a:r>
                      <a:r>
                        <a:rPr lang="en-US" sz="1100" dirty="0" err="1">
                          <a:effectLst/>
                        </a:rPr>
                        <a:t>dāre</a:t>
                      </a:r>
                      <a:r>
                        <a:rPr lang="en-US" sz="1100" dirty="0">
                          <a:effectLst/>
                        </a:rPr>
                        <a:t> </a:t>
                      </a:r>
                      <a:r>
                        <a:rPr lang="en-US" sz="1100" dirty="0" err="1">
                          <a:effectLst/>
                        </a:rPr>
                        <a:t>mizanadeš</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a:effectLst/>
                        </a:rPr>
                        <a:t>The policeman that the thief is hitting</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Object gap; resumptive pronoun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2586070142"/>
                  </a:ext>
                </a:extLst>
              </a:tr>
              <a:tr h="375021">
                <a:tc>
                  <a:txBody>
                    <a:bodyPr/>
                    <a:lstStyle/>
                    <a:p>
                      <a:pPr marL="0" marR="0" algn="r">
                        <a:lnSpc>
                          <a:spcPts val="1200"/>
                        </a:lnSpc>
                        <a:spcBef>
                          <a:spcPts val="0"/>
                        </a:spcBef>
                        <a:spcAft>
                          <a:spcPts val="0"/>
                        </a:spcAft>
                      </a:pPr>
                      <a:r>
                        <a:rPr lang="ar-SA" sz="1100">
                          <a:effectLst/>
                        </a:rPr>
                        <a:t>صندلی‌ای که مَرده روش جعبه رو می‌ذاره</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err="1">
                          <a:effectLst/>
                        </a:rPr>
                        <a:t>sandali-i</a:t>
                      </a:r>
                      <a:r>
                        <a:rPr lang="en-US" sz="1100" dirty="0">
                          <a:effectLst/>
                        </a:rPr>
                        <a:t> </a:t>
                      </a:r>
                      <a:r>
                        <a:rPr lang="en-US" sz="1100" dirty="0" err="1">
                          <a:effectLst/>
                        </a:rPr>
                        <a:t>ke</a:t>
                      </a:r>
                      <a:r>
                        <a:rPr lang="en-US" sz="1100" dirty="0">
                          <a:effectLst/>
                        </a:rPr>
                        <a:t> </a:t>
                      </a:r>
                      <a:r>
                        <a:rPr lang="en-US" sz="1100" dirty="0" err="1">
                          <a:effectLst/>
                        </a:rPr>
                        <a:t>marde</a:t>
                      </a:r>
                      <a:r>
                        <a:rPr lang="en-US" sz="1100" dirty="0">
                          <a:effectLst/>
                        </a:rPr>
                        <a:t> </a:t>
                      </a:r>
                      <a:r>
                        <a:rPr lang="en-US" sz="1100" dirty="0" err="1">
                          <a:effectLst/>
                        </a:rPr>
                        <a:t>ruš</a:t>
                      </a:r>
                      <a:r>
                        <a:rPr lang="en-US" sz="1100" dirty="0">
                          <a:effectLst/>
                        </a:rPr>
                        <a:t> </a:t>
                      </a:r>
                      <a:r>
                        <a:rPr lang="en-US" sz="1100" dirty="0" err="1">
                          <a:effectLst/>
                        </a:rPr>
                        <a:t>ja'be</a:t>
                      </a:r>
                      <a:r>
                        <a:rPr lang="en-US" sz="1100" dirty="0">
                          <a:effectLst/>
                        </a:rPr>
                        <a:t> </a:t>
                      </a:r>
                      <a:r>
                        <a:rPr lang="en-US" sz="1100" dirty="0" err="1">
                          <a:effectLst/>
                        </a:rPr>
                        <a:t>ro</a:t>
                      </a:r>
                      <a:r>
                        <a:rPr lang="en-US" sz="1100" dirty="0">
                          <a:effectLst/>
                        </a:rPr>
                        <a:t> </a:t>
                      </a:r>
                      <a:r>
                        <a:rPr lang="en-US" sz="1100" dirty="0" err="1">
                          <a:effectLst/>
                        </a:rPr>
                        <a:t>mizāre</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a:effectLst/>
                        </a:rPr>
                        <a:t>The chair that the man is putting the box on</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Gap=object of prep; resumptive pronoun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3208460761"/>
                  </a:ext>
                </a:extLst>
              </a:tr>
              <a:tr h="375021">
                <a:tc>
                  <a:txBody>
                    <a:bodyPr/>
                    <a:lstStyle/>
                    <a:p>
                      <a:pPr marL="0" marR="0" algn="r">
                        <a:lnSpc>
                          <a:spcPts val="1200"/>
                        </a:lnSpc>
                        <a:spcBef>
                          <a:spcPts val="0"/>
                        </a:spcBef>
                        <a:spcAft>
                          <a:spcPts val="0"/>
                        </a:spcAft>
                      </a:pPr>
                      <a:r>
                        <a:rPr lang="ar-SA" sz="1100">
                          <a:effectLst/>
                        </a:rPr>
                        <a:t>زنی که مرده براش گل می خره</a:t>
                      </a:r>
                      <a:endParaRPr lang="en-US" sz="110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err="1">
                          <a:effectLst/>
                        </a:rPr>
                        <a:t>zani</a:t>
                      </a:r>
                      <a:r>
                        <a:rPr lang="en-US" sz="1100" dirty="0">
                          <a:effectLst/>
                        </a:rPr>
                        <a:t> </a:t>
                      </a:r>
                      <a:r>
                        <a:rPr lang="en-US" sz="1100" dirty="0" err="1">
                          <a:effectLst/>
                        </a:rPr>
                        <a:t>ke</a:t>
                      </a:r>
                      <a:r>
                        <a:rPr lang="en-US" sz="1100" dirty="0">
                          <a:effectLst/>
                        </a:rPr>
                        <a:t> </a:t>
                      </a:r>
                      <a:r>
                        <a:rPr lang="en-US" sz="1100" dirty="0" err="1">
                          <a:effectLst/>
                        </a:rPr>
                        <a:t>marde</a:t>
                      </a:r>
                      <a:r>
                        <a:rPr lang="en-US" sz="1100" dirty="0">
                          <a:effectLst/>
                        </a:rPr>
                        <a:t> </a:t>
                      </a:r>
                      <a:r>
                        <a:rPr lang="en-US" sz="1100" dirty="0" err="1">
                          <a:effectLst/>
                        </a:rPr>
                        <a:t>barāš</a:t>
                      </a:r>
                      <a:r>
                        <a:rPr lang="en-US" sz="1100" dirty="0">
                          <a:effectLst/>
                        </a:rPr>
                        <a:t> </a:t>
                      </a:r>
                      <a:r>
                        <a:rPr lang="en-US" sz="1100" dirty="0" err="1">
                          <a:effectLst/>
                        </a:rPr>
                        <a:t>gol</a:t>
                      </a:r>
                      <a:r>
                        <a:rPr lang="en-US" sz="1100" dirty="0">
                          <a:effectLst/>
                        </a:rPr>
                        <a:t> </a:t>
                      </a:r>
                      <a:r>
                        <a:rPr lang="en-US" sz="1100" dirty="0" err="1">
                          <a:effectLst/>
                        </a:rPr>
                        <a:t>mixare</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The woman that a man is buying flowers for</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tc>
                  <a:txBody>
                    <a:bodyPr/>
                    <a:lstStyle/>
                    <a:p>
                      <a:pPr marL="0" marR="0">
                        <a:lnSpc>
                          <a:spcPts val="1200"/>
                        </a:lnSpc>
                        <a:spcBef>
                          <a:spcPts val="0"/>
                        </a:spcBef>
                        <a:spcAft>
                          <a:spcPts val="0"/>
                        </a:spcAft>
                      </a:pPr>
                      <a:r>
                        <a:rPr lang="en-US" sz="1100" dirty="0">
                          <a:effectLst/>
                        </a:rPr>
                        <a:t>Indirect object gap; resumptive pronoun</a:t>
                      </a:r>
                      <a:endParaRPr lang="en-US" sz="1100" dirty="0">
                        <a:solidFill>
                          <a:srgbClr val="000000"/>
                        </a:solidFill>
                        <a:effectLst/>
                        <a:latin typeface="Times New Roman" panose="02020603050405020304" pitchFamily="18" charset="0"/>
                        <a:ea typeface="PMingLiU" panose="02020500000000000000" pitchFamily="18" charset="-120"/>
                        <a:cs typeface="Times New Roman" panose="02020603050405020304" pitchFamily="18" charset="0"/>
                      </a:endParaRPr>
                    </a:p>
                  </a:txBody>
                  <a:tcPr marL="47228" marR="47228" marT="0" marB="0" anchor="ctr"/>
                </a:tc>
                <a:extLst>
                  <a:ext uri="{0D108BD9-81ED-4DB2-BD59-A6C34878D82A}">
                    <a16:rowId xmlns:a16="http://schemas.microsoft.com/office/drawing/2014/main" val="758207360"/>
                  </a:ext>
                </a:extLst>
              </a:tr>
            </a:tbl>
          </a:graphicData>
        </a:graphic>
      </p:graphicFrame>
      <p:pic>
        <p:nvPicPr>
          <p:cNvPr id="5" name="Picture 4">
            <a:extLst>
              <a:ext uri="{FF2B5EF4-FFF2-40B4-BE49-F238E27FC236}">
                <a16:creationId xmlns:a16="http://schemas.microsoft.com/office/drawing/2014/main" id="{17403A94-AEA8-4ADB-8923-99B1879F9DCC}"/>
              </a:ext>
            </a:extLst>
          </p:cNvPr>
          <p:cNvPicPr>
            <a:picLocks noChangeAspect="1"/>
          </p:cNvPicPr>
          <p:nvPr/>
        </p:nvPicPr>
        <p:blipFill>
          <a:blip r:embed="rId2"/>
          <a:stretch>
            <a:fillRect/>
          </a:stretch>
        </p:blipFill>
        <p:spPr>
          <a:xfrm>
            <a:off x="6209672" y="3218295"/>
            <a:ext cx="3883179" cy="2903716"/>
          </a:xfrm>
          <a:prstGeom prst="rect">
            <a:avLst/>
          </a:prstGeom>
        </p:spPr>
      </p:pic>
      <p:sp>
        <p:nvSpPr>
          <p:cNvPr id="11" name="Rectangle 10">
            <a:extLst>
              <a:ext uri="{FF2B5EF4-FFF2-40B4-BE49-F238E27FC236}">
                <a16:creationId xmlns:a16="http://schemas.microsoft.com/office/drawing/2014/main" id="{62EB2205-BEAE-4220-B019-3B283910F464}"/>
              </a:ext>
            </a:extLst>
          </p:cNvPr>
          <p:cNvSpPr/>
          <p:nvPr/>
        </p:nvSpPr>
        <p:spPr>
          <a:xfrm>
            <a:off x="3875834" y="6097638"/>
            <a:ext cx="6357770" cy="5809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Syntax</a:t>
            </a:r>
          </a:p>
        </p:txBody>
      </p:sp>
      <p:sp>
        <p:nvSpPr>
          <p:cNvPr id="13" name="Rectangle 12">
            <a:extLst>
              <a:ext uri="{FF2B5EF4-FFF2-40B4-BE49-F238E27FC236}">
                <a16:creationId xmlns:a16="http://schemas.microsoft.com/office/drawing/2014/main" id="{7A16803A-3F11-4FF0-A870-63391D5AF4D9}"/>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&gt; L2</a:t>
            </a:r>
          </a:p>
        </p:txBody>
      </p:sp>
      <p:sp>
        <p:nvSpPr>
          <p:cNvPr id="3" name="Slide Number Placeholder 2">
            <a:extLst>
              <a:ext uri="{FF2B5EF4-FFF2-40B4-BE49-F238E27FC236}">
                <a16:creationId xmlns:a16="http://schemas.microsoft.com/office/drawing/2014/main" id="{8DCAF1C4-E3C2-4E29-9940-57451F490725}"/>
              </a:ext>
            </a:extLst>
          </p:cNvPr>
          <p:cNvSpPr>
            <a:spLocks noGrp="1"/>
          </p:cNvSpPr>
          <p:nvPr>
            <p:ph type="sldNum" sz="quarter" idx="12"/>
          </p:nvPr>
        </p:nvSpPr>
        <p:spPr/>
        <p:txBody>
          <a:bodyPr/>
          <a:lstStyle/>
          <a:p>
            <a:fld id="{7D03027B-C8A2-4794-B9E1-4BC7BCD6C20E}" type="slidenum">
              <a:rPr lang="en-US" smtClean="0"/>
              <a:t>26</a:t>
            </a:fld>
            <a:endParaRPr lang="en-US"/>
          </a:p>
        </p:txBody>
      </p:sp>
    </p:spTree>
    <p:extLst>
      <p:ext uri="{BB962C8B-B14F-4D97-AF65-F5344CB8AC3E}">
        <p14:creationId xmlns:p14="http://schemas.microsoft.com/office/powerpoint/2010/main" val="332304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E823-E5AA-44F1-A86F-0A8EFE471623}"/>
              </a:ext>
            </a:extLst>
          </p:cNvPr>
          <p:cNvSpPr>
            <a:spLocks noGrp="1"/>
          </p:cNvSpPr>
          <p:nvPr>
            <p:ph type="title"/>
          </p:nvPr>
        </p:nvSpPr>
        <p:spPr/>
        <p:txBody>
          <a:bodyPr/>
          <a:lstStyle/>
          <a:p>
            <a:r>
              <a:rPr lang="en-US" dirty="0"/>
              <a:t>Heritage Speakers vs. L2 Learners</a:t>
            </a:r>
          </a:p>
        </p:txBody>
      </p:sp>
      <p:sp>
        <p:nvSpPr>
          <p:cNvPr id="3" name="Content Placeholder 2">
            <a:extLst>
              <a:ext uri="{FF2B5EF4-FFF2-40B4-BE49-F238E27FC236}">
                <a16:creationId xmlns:a16="http://schemas.microsoft.com/office/drawing/2014/main" id="{9A8DAB7B-55F2-4D41-9935-CB5299AF58AF}"/>
              </a:ext>
            </a:extLst>
          </p:cNvPr>
          <p:cNvSpPr>
            <a:spLocks noGrp="1"/>
          </p:cNvSpPr>
          <p:nvPr>
            <p:ph idx="1"/>
          </p:nvPr>
        </p:nvSpPr>
        <p:spPr>
          <a:xfrm>
            <a:off x="1594884" y="4804073"/>
            <a:ext cx="9401160" cy="1429817"/>
          </a:xfrm>
        </p:spPr>
        <p:txBody>
          <a:bodyPr>
            <a:normAutofit/>
          </a:bodyPr>
          <a:lstStyle/>
          <a:p>
            <a:r>
              <a:rPr lang="en-US" b="1" dirty="0"/>
              <a:t>Second Language (L2) Learners: </a:t>
            </a:r>
            <a:r>
              <a:rPr lang="en-US" sz="1600" dirty="0"/>
              <a:t>Encounter the language later in life, typically in a classroom</a:t>
            </a:r>
            <a:endParaRPr lang="en-US" dirty="0"/>
          </a:p>
          <a:p>
            <a:r>
              <a:rPr lang="en-US" b="1" dirty="0"/>
              <a:t>Native Speaker (NS): </a:t>
            </a:r>
            <a:r>
              <a:rPr lang="en-US" sz="1600" dirty="0"/>
              <a:t>Has attained relatively complete acquisition of the native or L1 language</a:t>
            </a:r>
            <a:endParaRPr lang="en-US" dirty="0"/>
          </a:p>
        </p:txBody>
      </p:sp>
      <p:pic>
        <p:nvPicPr>
          <p:cNvPr id="4" name="Picture 3">
            <a:extLst>
              <a:ext uri="{FF2B5EF4-FFF2-40B4-BE49-F238E27FC236}">
                <a16:creationId xmlns:a16="http://schemas.microsoft.com/office/drawing/2014/main" id="{512EB6D8-DBF4-446B-B0A3-520817E612F1}"/>
              </a:ext>
            </a:extLst>
          </p:cNvPr>
          <p:cNvPicPr>
            <a:picLocks noChangeAspect="1"/>
          </p:cNvPicPr>
          <p:nvPr/>
        </p:nvPicPr>
        <p:blipFill>
          <a:blip r:embed="rId2"/>
          <a:stretch>
            <a:fillRect/>
          </a:stretch>
        </p:blipFill>
        <p:spPr>
          <a:xfrm>
            <a:off x="2959525" y="1587198"/>
            <a:ext cx="5701580" cy="3197381"/>
          </a:xfrm>
          <a:prstGeom prst="rect">
            <a:avLst/>
          </a:prstGeom>
          <a:ln>
            <a:solidFill>
              <a:schemeClr val="tx2"/>
            </a:solidFill>
          </a:ln>
        </p:spPr>
      </p:pic>
      <p:sp>
        <p:nvSpPr>
          <p:cNvPr id="5" name="TextBox 4">
            <a:extLst>
              <a:ext uri="{FF2B5EF4-FFF2-40B4-BE49-F238E27FC236}">
                <a16:creationId xmlns:a16="http://schemas.microsoft.com/office/drawing/2014/main" id="{6A6A76F0-30FB-4905-83F2-B64BBEF861E4}"/>
              </a:ext>
            </a:extLst>
          </p:cNvPr>
          <p:cNvSpPr txBox="1"/>
          <p:nvPr/>
        </p:nvSpPr>
        <p:spPr>
          <a:xfrm>
            <a:off x="7202131" y="6438901"/>
            <a:ext cx="4880206" cy="307777"/>
          </a:xfrm>
          <a:prstGeom prst="rect">
            <a:avLst/>
          </a:prstGeom>
          <a:noFill/>
        </p:spPr>
        <p:txBody>
          <a:bodyPr wrap="square" rtlCol="0">
            <a:spAutoFit/>
          </a:bodyPr>
          <a:lstStyle/>
          <a:p>
            <a:pPr algn="r"/>
            <a:r>
              <a:rPr lang="en-US" sz="1400" dirty="0"/>
              <a:t>Chart courtesy of Sylvia </a:t>
            </a:r>
            <a:r>
              <a:rPr lang="en-US" sz="1400" dirty="0" err="1"/>
              <a:t>Montrul</a:t>
            </a:r>
            <a:endParaRPr lang="en-US" sz="1400" dirty="0"/>
          </a:p>
        </p:txBody>
      </p:sp>
      <p:sp>
        <p:nvSpPr>
          <p:cNvPr id="6" name="Slide Number Placeholder 5">
            <a:extLst>
              <a:ext uri="{FF2B5EF4-FFF2-40B4-BE49-F238E27FC236}">
                <a16:creationId xmlns:a16="http://schemas.microsoft.com/office/drawing/2014/main" id="{79B8C80C-CBB2-4FEB-96F1-57EE08B9215B}"/>
              </a:ext>
            </a:extLst>
          </p:cNvPr>
          <p:cNvSpPr>
            <a:spLocks noGrp="1"/>
          </p:cNvSpPr>
          <p:nvPr>
            <p:ph type="sldNum" sz="quarter" idx="12"/>
          </p:nvPr>
        </p:nvSpPr>
        <p:spPr/>
        <p:txBody>
          <a:bodyPr/>
          <a:lstStyle/>
          <a:p>
            <a:fld id="{7D03027B-C8A2-4794-B9E1-4BC7BCD6C20E}" type="slidenum">
              <a:rPr lang="en-US" smtClean="0"/>
              <a:t>3</a:t>
            </a:fld>
            <a:endParaRPr lang="en-US"/>
          </a:p>
        </p:txBody>
      </p:sp>
    </p:spTree>
    <p:extLst>
      <p:ext uri="{BB962C8B-B14F-4D97-AF65-F5344CB8AC3E}">
        <p14:creationId xmlns:p14="http://schemas.microsoft.com/office/powerpoint/2010/main" val="150810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85878-F1EB-447A-804C-D58665FBD831}"/>
              </a:ext>
            </a:extLst>
          </p:cNvPr>
          <p:cNvSpPr>
            <a:spLocks noGrp="1"/>
          </p:cNvSpPr>
          <p:nvPr>
            <p:ph type="title"/>
          </p:nvPr>
        </p:nvSpPr>
        <p:spPr/>
        <p:txBody>
          <a:bodyPr>
            <a:normAutofit fontScale="90000"/>
          </a:bodyPr>
          <a:lstStyle/>
          <a:p>
            <a:r>
              <a:rPr lang="en-US" dirty="0"/>
              <a:t>PART I: Theory-Driven Research on Second Language Acquisition of Persian</a:t>
            </a:r>
          </a:p>
        </p:txBody>
      </p:sp>
      <p:sp>
        <p:nvSpPr>
          <p:cNvPr id="3" name="Content Placeholder 2">
            <a:extLst>
              <a:ext uri="{FF2B5EF4-FFF2-40B4-BE49-F238E27FC236}">
                <a16:creationId xmlns:a16="http://schemas.microsoft.com/office/drawing/2014/main" id="{DB647F58-D2E7-4DB7-95AD-7B8827F37850}"/>
              </a:ext>
            </a:extLst>
          </p:cNvPr>
          <p:cNvSpPr>
            <a:spLocks noGrp="1"/>
          </p:cNvSpPr>
          <p:nvPr>
            <p:ph idx="1"/>
          </p:nvPr>
        </p:nvSpPr>
        <p:spPr/>
        <p:txBody>
          <a:bodyPr/>
          <a:lstStyle/>
          <a:p>
            <a:r>
              <a:rPr lang="en-US" dirty="0"/>
              <a:t>Overview of prior work on the phonology, morphology, syntax, semantics and discourse of Persian among second language (L2), Heritage (HS), and monolingual native (NS) speakers</a:t>
            </a:r>
          </a:p>
          <a:p>
            <a:r>
              <a:rPr lang="en-US" dirty="0"/>
              <a:t>Identify similarities and differences in the processing and acquisition of grammatical patterns of Persian among these speakers</a:t>
            </a:r>
          </a:p>
          <a:p>
            <a:r>
              <a:rPr lang="en-US" dirty="0"/>
              <a:t>Present the experimental results within the theoretical framework of Language Acquisition in these different groups</a:t>
            </a:r>
          </a:p>
          <a:p>
            <a:r>
              <a:rPr lang="en-US" dirty="0"/>
              <a:t>Discuss how research findings can inform teaching methodology used in the classroom</a:t>
            </a:r>
          </a:p>
        </p:txBody>
      </p:sp>
      <p:sp>
        <p:nvSpPr>
          <p:cNvPr id="4" name="Slide Number Placeholder 3">
            <a:extLst>
              <a:ext uri="{FF2B5EF4-FFF2-40B4-BE49-F238E27FC236}">
                <a16:creationId xmlns:a16="http://schemas.microsoft.com/office/drawing/2014/main" id="{607C9195-12E6-4361-ACE7-49EA082288BF}"/>
              </a:ext>
            </a:extLst>
          </p:cNvPr>
          <p:cNvSpPr>
            <a:spLocks noGrp="1"/>
          </p:cNvSpPr>
          <p:nvPr>
            <p:ph type="sldNum" sz="quarter" idx="12"/>
          </p:nvPr>
        </p:nvSpPr>
        <p:spPr/>
        <p:txBody>
          <a:bodyPr/>
          <a:lstStyle/>
          <a:p>
            <a:fld id="{7D03027B-C8A2-4794-B9E1-4BC7BCD6C20E}" type="slidenum">
              <a:rPr lang="en-US" smtClean="0"/>
              <a:t>4</a:t>
            </a:fld>
            <a:endParaRPr lang="en-US"/>
          </a:p>
        </p:txBody>
      </p:sp>
    </p:spTree>
    <p:extLst>
      <p:ext uri="{BB962C8B-B14F-4D97-AF65-F5344CB8AC3E}">
        <p14:creationId xmlns:p14="http://schemas.microsoft.com/office/powerpoint/2010/main" val="2919882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364B4-E77E-4C80-A833-7889C44C52D8}"/>
              </a:ext>
            </a:extLst>
          </p:cNvPr>
          <p:cNvSpPr>
            <a:spLocks noGrp="1"/>
          </p:cNvSpPr>
          <p:nvPr>
            <p:ph type="title"/>
          </p:nvPr>
        </p:nvSpPr>
        <p:spPr/>
        <p:txBody>
          <a:bodyPr/>
          <a:lstStyle/>
          <a:p>
            <a:r>
              <a:rPr lang="en-US" dirty="0"/>
              <a:t>PART I Highlights</a:t>
            </a:r>
          </a:p>
        </p:txBody>
      </p:sp>
      <p:sp>
        <p:nvSpPr>
          <p:cNvPr id="3" name="Content Placeholder 2">
            <a:extLst>
              <a:ext uri="{FF2B5EF4-FFF2-40B4-BE49-F238E27FC236}">
                <a16:creationId xmlns:a16="http://schemas.microsoft.com/office/drawing/2014/main" id="{8CC92E4B-55A9-401E-816C-AB29A6CB4188}"/>
              </a:ext>
            </a:extLst>
          </p:cNvPr>
          <p:cNvSpPr>
            <a:spLocks noGrp="1"/>
          </p:cNvSpPr>
          <p:nvPr>
            <p:ph idx="1"/>
          </p:nvPr>
        </p:nvSpPr>
        <p:spPr/>
        <p:txBody>
          <a:bodyPr/>
          <a:lstStyle/>
          <a:p>
            <a:r>
              <a:rPr lang="en-US" i="1" dirty="0"/>
              <a:t>Reza </a:t>
            </a:r>
            <a:r>
              <a:rPr lang="en-US" i="1" dirty="0" err="1"/>
              <a:t>Falahati</a:t>
            </a:r>
            <a:r>
              <a:rPr lang="en-US" dirty="0"/>
              <a:t> presents research on acquisition of L2 phonology and presents results of an experiment showing how Persian L2 and NS speakers use different prosodic strategies to express the appropriate level of formality register (Chapter 2)</a:t>
            </a:r>
          </a:p>
          <a:p>
            <a:r>
              <a:rPr lang="en-US" i="1" dirty="0" err="1"/>
              <a:t>Yasaman</a:t>
            </a:r>
            <a:r>
              <a:rPr lang="en-US" i="1" dirty="0"/>
              <a:t> </a:t>
            </a:r>
            <a:r>
              <a:rPr lang="en-US" i="1" dirty="0" err="1"/>
              <a:t>Rafat</a:t>
            </a:r>
            <a:r>
              <a:rPr lang="en-US" i="1" dirty="0"/>
              <a:t> </a:t>
            </a:r>
            <a:r>
              <a:rPr lang="en-US" dirty="0"/>
              <a:t>provides an overview of theoretical approaches to Heritage and L2 speech and argues for a multimodal approach that considers the role of orthography in phonological acquisition (Chapter 3)</a:t>
            </a:r>
          </a:p>
          <a:p>
            <a:r>
              <a:rPr lang="en-US" i="1" dirty="0" err="1"/>
              <a:t>Azita</a:t>
            </a:r>
            <a:r>
              <a:rPr lang="en-US" i="1" dirty="0"/>
              <a:t> </a:t>
            </a:r>
            <a:r>
              <a:rPr lang="en-US" i="1" dirty="0" err="1"/>
              <a:t>Taleghani</a:t>
            </a:r>
            <a:r>
              <a:rPr lang="en-US" i="1" dirty="0"/>
              <a:t> </a:t>
            </a:r>
            <a:r>
              <a:rPr lang="en-US" dirty="0"/>
              <a:t>focuses on acquisition of negation in progressive tenses in HS, L2, NS and finds evidence to support the Incomplete Acquisition hypothesis (Chapter 5)</a:t>
            </a:r>
          </a:p>
          <a:p>
            <a:pPr lvl="1"/>
            <a:r>
              <a:rPr lang="en-US" i="1" dirty="0"/>
              <a:t>Ex. </a:t>
            </a:r>
            <a:r>
              <a:rPr lang="en-US" i="1" dirty="0" err="1"/>
              <a:t>Sārā</a:t>
            </a:r>
            <a:r>
              <a:rPr lang="en-US" i="1" dirty="0"/>
              <a:t> </a:t>
            </a:r>
            <a:r>
              <a:rPr lang="en-US" i="1" dirty="0" err="1"/>
              <a:t>dāre</a:t>
            </a:r>
            <a:r>
              <a:rPr lang="en-US" i="1" dirty="0"/>
              <a:t> </a:t>
            </a:r>
            <a:r>
              <a:rPr lang="en-US" i="1" dirty="0" err="1"/>
              <a:t>tu</a:t>
            </a:r>
            <a:r>
              <a:rPr lang="en-US" i="1" dirty="0"/>
              <a:t> </a:t>
            </a:r>
            <a:r>
              <a:rPr lang="en-US" i="1" dirty="0" err="1"/>
              <a:t>otāghesh</a:t>
            </a:r>
            <a:r>
              <a:rPr lang="en-US" i="1" dirty="0"/>
              <a:t> </a:t>
            </a:r>
            <a:r>
              <a:rPr lang="en-US" i="1" dirty="0" err="1"/>
              <a:t>dars</a:t>
            </a:r>
            <a:r>
              <a:rPr lang="en-US" i="1" dirty="0"/>
              <a:t> </a:t>
            </a:r>
            <a:r>
              <a:rPr lang="en-US" b="1" i="1" dirty="0"/>
              <a:t>ne-mi-</a:t>
            </a:r>
            <a:r>
              <a:rPr lang="en-US" b="1" i="1" dirty="0" err="1"/>
              <a:t>khun</a:t>
            </a:r>
            <a:r>
              <a:rPr lang="en-US" b="1" i="1" dirty="0"/>
              <a:t>-e</a:t>
            </a:r>
            <a:r>
              <a:rPr lang="en-US" i="1" dirty="0"/>
              <a:t> </a:t>
            </a:r>
            <a:r>
              <a:rPr lang="en-US" dirty="0"/>
              <a:t>(acceptable by HS)</a:t>
            </a:r>
            <a:endParaRPr lang="en-US" i="1" dirty="0"/>
          </a:p>
        </p:txBody>
      </p:sp>
      <p:sp>
        <p:nvSpPr>
          <p:cNvPr id="4" name="Slide Number Placeholder 3">
            <a:extLst>
              <a:ext uri="{FF2B5EF4-FFF2-40B4-BE49-F238E27FC236}">
                <a16:creationId xmlns:a16="http://schemas.microsoft.com/office/drawing/2014/main" id="{7C073AD8-09BD-4E69-877F-D9B14C11BB1B}"/>
              </a:ext>
            </a:extLst>
          </p:cNvPr>
          <p:cNvSpPr>
            <a:spLocks noGrp="1"/>
          </p:cNvSpPr>
          <p:nvPr>
            <p:ph type="sldNum" sz="quarter" idx="12"/>
          </p:nvPr>
        </p:nvSpPr>
        <p:spPr/>
        <p:txBody>
          <a:bodyPr/>
          <a:lstStyle/>
          <a:p>
            <a:fld id="{7D03027B-C8A2-4794-B9E1-4BC7BCD6C20E}" type="slidenum">
              <a:rPr lang="en-US" smtClean="0"/>
              <a:t>5</a:t>
            </a:fld>
            <a:endParaRPr lang="en-US"/>
          </a:p>
        </p:txBody>
      </p:sp>
    </p:spTree>
    <p:extLst>
      <p:ext uri="{BB962C8B-B14F-4D97-AF65-F5344CB8AC3E}">
        <p14:creationId xmlns:p14="http://schemas.microsoft.com/office/powerpoint/2010/main" val="1278358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364B4-E77E-4C80-A833-7889C44C52D8}"/>
              </a:ext>
            </a:extLst>
          </p:cNvPr>
          <p:cNvSpPr>
            <a:spLocks noGrp="1"/>
          </p:cNvSpPr>
          <p:nvPr>
            <p:ph type="title"/>
          </p:nvPr>
        </p:nvSpPr>
        <p:spPr/>
        <p:txBody>
          <a:bodyPr/>
          <a:lstStyle/>
          <a:p>
            <a:r>
              <a:rPr lang="en-US" dirty="0"/>
              <a:t>PART I Highlights (cont.)</a:t>
            </a:r>
          </a:p>
        </p:txBody>
      </p:sp>
      <p:sp>
        <p:nvSpPr>
          <p:cNvPr id="3" name="Content Placeholder 2">
            <a:extLst>
              <a:ext uri="{FF2B5EF4-FFF2-40B4-BE49-F238E27FC236}">
                <a16:creationId xmlns:a16="http://schemas.microsoft.com/office/drawing/2014/main" id="{8CC92E4B-55A9-401E-816C-AB29A6CB4188}"/>
              </a:ext>
            </a:extLst>
          </p:cNvPr>
          <p:cNvSpPr>
            <a:spLocks noGrp="1"/>
          </p:cNvSpPr>
          <p:nvPr>
            <p:ph idx="1"/>
          </p:nvPr>
        </p:nvSpPr>
        <p:spPr/>
        <p:txBody>
          <a:bodyPr>
            <a:normAutofit/>
          </a:bodyPr>
          <a:lstStyle/>
          <a:p>
            <a:r>
              <a:rPr lang="en-US" i="1" dirty="0"/>
              <a:t>Pouneh Shabani-Jadidi </a:t>
            </a:r>
            <a:r>
              <a:rPr lang="en-US" dirty="0"/>
              <a:t>investigates the processing, comprehension, and acquisition of idiomatic expressions in L2 and shows how the experimental results can guide development of teaching strategies (Chapter 6)</a:t>
            </a:r>
          </a:p>
          <a:p>
            <a:pPr lvl="1"/>
            <a:r>
              <a:rPr lang="en-US" i="1" dirty="0"/>
              <a:t>del be </a:t>
            </a:r>
            <a:r>
              <a:rPr lang="en-US" i="1" dirty="0" err="1"/>
              <a:t>daryā</a:t>
            </a:r>
            <a:r>
              <a:rPr lang="en-US" i="1" dirty="0"/>
              <a:t> </a:t>
            </a:r>
            <a:r>
              <a:rPr lang="en-US" i="1" dirty="0" err="1"/>
              <a:t>zadan</a:t>
            </a:r>
            <a:r>
              <a:rPr lang="en-US" i="1" dirty="0"/>
              <a:t> </a:t>
            </a:r>
            <a:r>
              <a:rPr lang="en-US" dirty="0"/>
              <a:t>[heart to see hit]  	‘to take a risk’</a:t>
            </a:r>
            <a:endParaRPr lang="en-US" i="1" dirty="0"/>
          </a:p>
          <a:p>
            <a:r>
              <a:rPr lang="en-US" i="1" dirty="0"/>
              <a:t>Masoud </a:t>
            </a:r>
            <a:r>
              <a:rPr lang="en-US" i="1" dirty="0" err="1"/>
              <a:t>Jasbi</a:t>
            </a:r>
            <a:r>
              <a:rPr lang="en-US" i="1" dirty="0"/>
              <a:t> </a:t>
            </a:r>
            <a:r>
              <a:rPr lang="en-US" dirty="0"/>
              <a:t>discusses semantic complexities of certain functional elements in Persian –like </a:t>
            </a:r>
            <a:r>
              <a:rPr lang="en-US" i="1" dirty="0"/>
              <a:t>ye, </a:t>
            </a:r>
            <a:r>
              <a:rPr lang="en-US" i="1" dirty="0" err="1"/>
              <a:t>hā</a:t>
            </a:r>
            <a:r>
              <a:rPr lang="en-US" i="1" dirty="0"/>
              <a:t>, </a:t>
            </a:r>
            <a:r>
              <a:rPr lang="en-US" i="1" dirty="0" err="1"/>
              <a:t>ro</a:t>
            </a:r>
            <a:r>
              <a:rPr lang="en-US" i="1" dirty="0"/>
              <a:t> – </a:t>
            </a:r>
            <a:r>
              <a:rPr lang="en-US" dirty="0"/>
              <a:t>which give rise to different meanings in different contexts (Chapter 7)</a:t>
            </a:r>
          </a:p>
          <a:p>
            <a:r>
              <a:rPr lang="en-US" i="1" dirty="0"/>
              <a:t>Marzieh </a:t>
            </a:r>
            <a:r>
              <a:rPr lang="en-US" i="1" dirty="0" err="1"/>
              <a:t>Mortazavinia</a:t>
            </a:r>
            <a:r>
              <a:rPr lang="en-US" i="1" dirty="0"/>
              <a:t> </a:t>
            </a:r>
            <a:r>
              <a:rPr lang="en-US" dirty="0"/>
              <a:t>compares the acquisition of </a:t>
            </a:r>
            <a:r>
              <a:rPr lang="en-US" i="1" dirty="0"/>
              <a:t>ham </a:t>
            </a:r>
            <a:r>
              <a:rPr lang="en-US" dirty="0"/>
              <a:t>and</a:t>
            </a:r>
            <a:r>
              <a:rPr lang="en-US" i="1" dirty="0"/>
              <a:t> </a:t>
            </a:r>
            <a:r>
              <a:rPr lang="en-US" i="1" dirty="0" err="1"/>
              <a:t>hattā</a:t>
            </a:r>
            <a:r>
              <a:rPr lang="en-US" i="1" dirty="0"/>
              <a:t> </a:t>
            </a:r>
            <a:r>
              <a:rPr lang="en-US" dirty="0"/>
              <a:t>in focus contexts among L2 and NS population (Chapter 8)</a:t>
            </a:r>
          </a:p>
          <a:p>
            <a:pPr lvl="1"/>
            <a:r>
              <a:rPr lang="en-US" i="1" dirty="0"/>
              <a:t>Ex. </a:t>
            </a:r>
            <a:r>
              <a:rPr lang="en-US" b="1" i="1" dirty="0" err="1"/>
              <a:t>hattā</a:t>
            </a:r>
            <a:r>
              <a:rPr lang="en-US" i="1" dirty="0"/>
              <a:t> </a:t>
            </a:r>
            <a:r>
              <a:rPr lang="en-US" i="1" dirty="0" err="1"/>
              <a:t>amir</a:t>
            </a:r>
            <a:r>
              <a:rPr lang="en-US" i="1" dirty="0"/>
              <a:t> </a:t>
            </a:r>
            <a:r>
              <a:rPr lang="en-US" b="1" i="1" dirty="0"/>
              <a:t>ham</a:t>
            </a:r>
            <a:r>
              <a:rPr lang="en-US" i="1" dirty="0"/>
              <a:t> </a:t>
            </a:r>
            <a:r>
              <a:rPr lang="en-US" i="1" dirty="0" err="1"/>
              <a:t>umade</a:t>
            </a:r>
            <a:r>
              <a:rPr lang="en-US" i="1" dirty="0"/>
              <a:t> bud</a:t>
            </a:r>
          </a:p>
        </p:txBody>
      </p:sp>
      <p:sp>
        <p:nvSpPr>
          <p:cNvPr id="4" name="Slide Number Placeholder 3">
            <a:extLst>
              <a:ext uri="{FF2B5EF4-FFF2-40B4-BE49-F238E27FC236}">
                <a16:creationId xmlns:a16="http://schemas.microsoft.com/office/drawing/2014/main" id="{7C073AD8-09BD-4E69-877F-D9B14C11BB1B}"/>
              </a:ext>
            </a:extLst>
          </p:cNvPr>
          <p:cNvSpPr>
            <a:spLocks noGrp="1"/>
          </p:cNvSpPr>
          <p:nvPr>
            <p:ph type="sldNum" sz="quarter" idx="12"/>
          </p:nvPr>
        </p:nvSpPr>
        <p:spPr/>
        <p:txBody>
          <a:bodyPr/>
          <a:lstStyle/>
          <a:p>
            <a:fld id="{7D03027B-C8A2-4794-B9E1-4BC7BCD6C20E}" type="slidenum">
              <a:rPr lang="en-US" smtClean="0"/>
              <a:t>6</a:t>
            </a:fld>
            <a:endParaRPr lang="en-US"/>
          </a:p>
        </p:txBody>
      </p:sp>
    </p:spTree>
    <p:extLst>
      <p:ext uri="{BB962C8B-B14F-4D97-AF65-F5344CB8AC3E}">
        <p14:creationId xmlns:p14="http://schemas.microsoft.com/office/powerpoint/2010/main" val="129037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4090F-4953-4D75-817A-9B8EBD71391C}"/>
              </a:ext>
            </a:extLst>
          </p:cNvPr>
          <p:cNvSpPr>
            <a:spLocks noGrp="1"/>
          </p:cNvSpPr>
          <p:nvPr>
            <p:ph type="title"/>
          </p:nvPr>
        </p:nvSpPr>
        <p:spPr/>
        <p:txBody>
          <a:bodyPr/>
          <a:lstStyle/>
          <a:p>
            <a:r>
              <a:rPr lang="en-US" dirty="0"/>
              <a:t>Goal of this Talk</a:t>
            </a:r>
          </a:p>
        </p:txBody>
      </p:sp>
      <p:sp>
        <p:nvSpPr>
          <p:cNvPr id="3" name="Content Placeholder 2">
            <a:extLst>
              <a:ext uri="{FF2B5EF4-FFF2-40B4-BE49-F238E27FC236}">
                <a16:creationId xmlns:a16="http://schemas.microsoft.com/office/drawing/2014/main" id="{0B9BEE24-12B2-4160-B0EC-B5C066BC78C8}"/>
              </a:ext>
            </a:extLst>
          </p:cNvPr>
          <p:cNvSpPr>
            <a:spLocks noGrp="1"/>
          </p:cNvSpPr>
          <p:nvPr>
            <p:ph idx="1"/>
          </p:nvPr>
        </p:nvSpPr>
        <p:spPr/>
        <p:txBody>
          <a:bodyPr>
            <a:normAutofit lnSpcReduction="10000"/>
          </a:bodyPr>
          <a:lstStyle/>
          <a:p>
            <a:r>
              <a:rPr lang="en-US" dirty="0"/>
              <a:t>Focus on experimental methods for study of Persian heritage language and Persian L2 in phonetics, phonology, morphology, syntax</a:t>
            </a:r>
          </a:p>
          <a:p>
            <a:r>
              <a:rPr lang="en-US" dirty="0"/>
              <a:t>Provide an understanding of the differences between L2 speakers and Heritage Speakers, and point to the impact on teaching methodology and curriculum development</a:t>
            </a:r>
          </a:p>
          <a:p>
            <a:r>
              <a:rPr lang="en-US" dirty="0"/>
              <a:t>The “baseline” for comparison: The Native Speaker (standard variety of homeland), conversational variant</a:t>
            </a:r>
          </a:p>
          <a:p>
            <a:r>
              <a:rPr lang="en-US" b="1" i="1" dirty="0"/>
              <a:t>Findings</a:t>
            </a:r>
            <a:endParaRPr lang="en-US" dirty="0"/>
          </a:p>
          <a:p>
            <a:pPr lvl="1"/>
            <a:r>
              <a:rPr lang="en-US" dirty="0"/>
              <a:t>HS proficiency: 	Phonology (better than L2) &gt; Morphology &gt; Syntax</a:t>
            </a:r>
          </a:p>
          <a:p>
            <a:pPr lvl="1"/>
            <a:r>
              <a:rPr lang="en-US" dirty="0"/>
              <a:t>L2 perform better than HS in elements that are part of written/formal language</a:t>
            </a:r>
          </a:p>
          <a:p>
            <a:pPr lvl="1"/>
            <a:r>
              <a:rPr lang="en-US" dirty="0"/>
              <a:t>HS are more prone to interference effects from the dominant language</a:t>
            </a:r>
          </a:p>
        </p:txBody>
      </p:sp>
      <p:sp>
        <p:nvSpPr>
          <p:cNvPr id="5" name="Slide Number Placeholder 4">
            <a:extLst>
              <a:ext uri="{FF2B5EF4-FFF2-40B4-BE49-F238E27FC236}">
                <a16:creationId xmlns:a16="http://schemas.microsoft.com/office/drawing/2014/main" id="{566A63A1-7222-44A9-9756-3BDD210BEAD6}"/>
              </a:ext>
            </a:extLst>
          </p:cNvPr>
          <p:cNvSpPr>
            <a:spLocks noGrp="1"/>
          </p:cNvSpPr>
          <p:nvPr>
            <p:ph type="sldNum" sz="quarter" idx="12"/>
          </p:nvPr>
        </p:nvSpPr>
        <p:spPr/>
        <p:txBody>
          <a:bodyPr/>
          <a:lstStyle/>
          <a:p>
            <a:fld id="{7D03027B-C8A2-4794-B9E1-4BC7BCD6C20E}" type="slidenum">
              <a:rPr lang="en-US" smtClean="0"/>
              <a:t>7</a:t>
            </a:fld>
            <a:endParaRPr lang="en-US"/>
          </a:p>
        </p:txBody>
      </p:sp>
    </p:spTree>
    <p:extLst>
      <p:ext uri="{BB962C8B-B14F-4D97-AF65-F5344CB8AC3E}">
        <p14:creationId xmlns:p14="http://schemas.microsoft.com/office/powerpoint/2010/main" val="679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E823-E5AA-44F1-A86F-0A8EFE471623}"/>
              </a:ext>
            </a:extLst>
          </p:cNvPr>
          <p:cNvSpPr>
            <a:spLocks noGrp="1"/>
          </p:cNvSpPr>
          <p:nvPr>
            <p:ph type="title"/>
          </p:nvPr>
        </p:nvSpPr>
        <p:spPr/>
        <p:txBody>
          <a:bodyPr/>
          <a:lstStyle/>
          <a:p>
            <a:r>
              <a:rPr lang="en-US" dirty="0"/>
              <a:t>Heritage Language Research</a:t>
            </a:r>
          </a:p>
        </p:txBody>
      </p:sp>
      <p:sp>
        <p:nvSpPr>
          <p:cNvPr id="3" name="Content Placeholder 2">
            <a:extLst>
              <a:ext uri="{FF2B5EF4-FFF2-40B4-BE49-F238E27FC236}">
                <a16:creationId xmlns:a16="http://schemas.microsoft.com/office/drawing/2014/main" id="{9A8DAB7B-55F2-4D41-9935-CB5299AF58AF}"/>
              </a:ext>
            </a:extLst>
          </p:cNvPr>
          <p:cNvSpPr>
            <a:spLocks noGrp="1"/>
          </p:cNvSpPr>
          <p:nvPr>
            <p:ph idx="1"/>
          </p:nvPr>
        </p:nvSpPr>
        <p:spPr/>
        <p:txBody>
          <a:bodyPr>
            <a:normAutofit/>
          </a:bodyPr>
          <a:lstStyle/>
          <a:p>
            <a:r>
              <a:rPr lang="en-US" dirty="0"/>
              <a:t>Heritage languages are characterized by a coherent grammar</a:t>
            </a:r>
          </a:p>
          <a:p>
            <a:pPr lvl="1"/>
            <a:r>
              <a:rPr lang="en-US" dirty="0"/>
              <a:t>Can describe HL characteristics in a systematic manner</a:t>
            </a:r>
          </a:p>
          <a:p>
            <a:r>
              <a:rPr lang="en-US" dirty="0"/>
              <a:t>Heritage languages across language groups share similar characteristics</a:t>
            </a:r>
          </a:p>
          <a:p>
            <a:r>
              <a:rPr lang="en-US" dirty="0"/>
              <a:t>The linguistic characteristics of heritage speakers are distinct from those of the native speaker (monolingual or balanced bilingual) and the L2 learner</a:t>
            </a:r>
          </a:p>
        </p:txBody>
      </p:sp>
      <p:sp>
        <p:nvSpPr>
          <p:cNvPr id="4" name="Slide Number Placeholder 3">
            <a:extLst>
              <a:ext uri="{FF2B5EF4-FFF2-40B4-BE49-F238E27FC236}">
                <a16:creationId xmlns:a16="http://schemas.microsoft.com/office/drawing/2014/main" id="{44FDCD0E-5278-463C-AD94-4916906F2930}"/>
              </a:ext>
            </a:extLst>
          </p:cNvPr>
          <p:cNvSpPr>
            <a:spLocks noGrp="1"/>
          </p:cNvSpPr>
          <p:nvPr>
            <p:ph type="sldNum" sz="quarter" idx="12"/>
          </p:nvPr>
        </p:nvSpPr>
        <p:spPr/>
        <p:txBody>
          <a:bodyPr/>
          <a:lstStyle/>
          <a:p>
            <a:fld id="{7D03027B-C8A2-4794-B9E1-4BC7BCD6C20E}" type="slidenum">
              <a:rPr lang="en-US" smtClean="0"/>
              <a:t>8</a:t>
            </a:fld>
            <a:endParaRPr lang="en-US"/>
          </a:p>
        </p:txBody>
      </p:sp>
    </p:spTree>
    <p:extLst>
      <p:ext uri="{BB962C8B-B14F-4D97-AF65-F5344CB8AC3E}">
        <p14:creationId xmlns:p14="http://schemas.microsoft.com/office/powerpoint/2010/main" val="192941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B3AE3-F708-46F7-912A-A0CAEE03E0BC}"/>
              </a:ext>
            </a:extLst>
          </p:cNvPr>
          <p:cNvSpPr>
            <a:spLocks noGrp="1"/>
          </p:cNvSpPr>
          <p:nvPr>
            <p:ph type="title"/>
          </p:nvPr>
        </p:nvSpPr>
        <p:spPr/>
        <p:txBody>
          <a:bodyPr/>
          <a:lstStyle/>
          <a:p>
            <a:r>
              <a:rPr lang="en-US" dirty="0"/>
              <a:t>Phonetics</a:t>
            </a:r>
          </a:p>
        </p:txBody>
      </p:sp>
      <p:sp>
        <p:nvSpPr>
          <p:cNvPr id="3" name="Content Placeholder 2">
            <a:extLst>
              <a:ext uri="{FF2B5EF4-FFF2-40B4-BE49-F238E27FC236}">
                <a16:creationId xmlns:a16="http://schemas.microsoft.com/office/drawing/2014/main" id="{A9A58B57-BBAE-49B7-B74A-36A2D79E2ADF}"/>
              </a:ext>
            </a:extLst>
          </p:cNvPr>
          <p:cNvSpPr>
            <a:spLocks noGrp="1"/>
          </p:cNvSpPr>
          <p:nvPr>
            <p:ph idx="1"/>
          </p:nvPr>
        </p:nvSpPr>
        <p:spPr>
          <a:xfrm>
            <a:off x="2592925" y="1939795"/>
            <a:ext cx="9082835" cy="4294095"/>
          </a:xfrm>
        </p:spPr>
        <p:txBody>
          <a:bodyPr>
            <a:normAutofit/>
          </a:bodyPr>
          <a:lstStyle/>
          <a:p>
            <a:r>
              <a:rPr lang="en-US" dirty="0"/>
              <a:t>Errors in perception of sound contrasts that don’t exist in dominant language</a:t>
            </a:r>
          </a:p>
          <a:p>
            <a:pPr lvl="1"/>
            <a:r>
              <a:rPr lang="en-US" dirty="0"/>
              <a:t>/G/ (</a:t>
            </a:r>
            <a:r>
              <a:rPr lang="en-US" dirty="0" err="1"/>
              <a:t>gh</a:t>
            </a:r>
            <a:r>
              <a:rPr lang="en-US" dirty="0"/>
              <a:t>) </a:t>
            </a:r>
            <a:r>
              <a:rPr lang="en-US" dirty="0">
                <a:sym typeface="Wingdings" panose="05000000000000000000" pitchFamily="2" charset="2"/>
              </a:rPr>
              <a:t> </a:t>
            </a:r>
            <a:r>
              <a:rPr lang="en-US" dirty="0"/>
              <a:t>/g/ by HL and L2</a:t>
            </a:r>
          </a:p>
          <a:p>
            <a:pPr lvl="1"/>
            <a:r>
              <a:rPr lang="en-US" dirty="0"/>
              <a:t>/x/ (</a:t>
            </a:r>
            <a:r>
              <a:rPr lang="en-US" dirty="0" err="1"/>
              <a:t>kh</a:t>
            </a:r>
            <a:r>
              <a:rPr lang="en-US" dirty="0"/>
              <a:t>) </a:t>
            </a:r>
            <a:r>
              <a:rPr lang="en-US" dirty="0">
                <a:sym typeface="Wingdings" panose="05000000000000000000" pitchFamily="2" charset="2"/>
              </a:rPr>
              <a:t> </a:t>
            </a:r>
            <a:r>
              <a:rPr lang="en-US" dirty="0"/>
              <a:t>/k/ by HL and L2 (ex. /</a:t>
            </a:r>
            <a:r>
              <a:rPr lang="en-US" dirty="0" err="1"/>
              <a:t>bebakšid</a:t>
            </a:r>
            <a:r>
              <a:rPr lang="en-US" dirty="0"/>
              <a:t>/ instead of /</a:t>
            </a:r>
            <a:r>
              <a:rPr lang="en-US" dirty="0" err="1"/>
              <a:t>bebaxšid</a:t>
            </a:r>
            <a:r>
              <a:rPr lang="en-US" dirty="0"/>
              <a:t>/ ‘excuse me’)</a:t>
            </a:r>
          </a:p>
          <a:p>
            <a:r>
              <a:rPr lang="en-US" dirty="0"/>
              <a:t>May be sensitive to position of phoneme within the syllable (easier in beginning of syllable)</a:t>
            </a:r>
          </a:p>
          <a:p>
            <a:r>
              <a:rPr lang="en-US" dirty="0"/>
              <a:t>Variation in HL with some at near-native results</a:t>
            </a:r>
          </a:p>
          <a:p>
            <a:endParaRPr lang="en-US" dirty="0"/>
          </a:p>
          <a:p>
            <a:pPr marL="0" indent="0">
              <a:buNone/>
            </a:pPr>
            <a:endParaRPr lang="en-US" dirty="0"/>
          </a:p>
        </p:txBody>
      </p:sp>
      <p:graphicFrame>
        <p:nvGraphicFramePr>
          <p:cNvPr id="4" name="Table 4">
            <a:extLst>
              <a:ext uri="{FF2B5EF4-FFF2-40B4-BE49-F238E27FC236}">
                <a16:creationId xmlns:a16="http://schemas.microsoft.com/office/drawing/2014/main" id="{41FE5A8A-8F57-4DC6-A456-C18469975361}"/>
              </a:ext>
            </a:extLst>
          </p:cNvPr>
          <p:cNvGraphicFramePr>
            <a:graphicFrameLocks noGrp="1"/>
          </p:cNvGraphicFramePr>
          <p:nvPr>
            <p:extLst>
              <p:ext uri="{D42A27DB-BD31-4B8C-83A1-F6EECF244321}">
                <p14:modId xmlns:p14="http://schemas.microsoft.com/office/powerpoint/2010/main" val="1218818901"/>
              </p:ext>
            </p:extLst>
          </p:nvPr>
        </p:nvGraphicFramePr>
        <p:xfrm>
          <a:off x="2825374" y="4384770"/>
          <a:ext cx="8128000" cy="1849120"/>
        </p:xfrm>
        <a:graphic>
          <a:graphicData uri="http://schemas.openxmlformats.org/drawingml/2006/table">
            <a:tbl>
              <a:tblPr firstRow="1" bandRow="1">
                <a:tableStyleId>{F5AB1C69-6EDB-4FF4-983F-18BD219EF322}</a:tableStyleId>
              </a:tblPr>
              <a:tblGrid>
                <a:gridCol w="1356660">
                  <a:extLst>
                    <a:ext uri="{9D8B030D-6E8A-4147-A177-3AD203B41FA5}">
                      <a16:colId xmlns:a16="http://schemas.microsoft.com/office/drawing/2014/main" val="4276323095"/>
                    </a:ext>
                  </a:extLst>
                </a:gridCol>
                <a:gridCol w="1894540">
                  <a:extLst>
                    <a:ext uri="{9D8B030D-6E8A-4147-A177-3AD203B41FA5}">
                      <a16:colId xmlns:a16="http://schemas.microsoft.com/office/drawing/2014/main" val="2084806162"/>
                    </a:ext>
                  </a:extLst>
                </a:gridCol>
                <a:gridCol w="1625600">
                  <a:extLst>
                    <a:ext uri="{9D8B030D-6E8A-4147-A177-3AD203B41FA5}">
                      <a16:colId xmlns:a16="http://schemas.microsoft.com/office/drawing/2014/main" val="1126052848"/>
                    </a:ext>
                  </a:extLst>
                </a:gridCol>
                <a:gridCol w="1307354">
                  <a:extLst>
                    <a:ext uri="{9D8B030D-6E8A-4147-A177-3AD203B41FA5}">
                      <a16:colId xmlns:a16="http://schemas.microsoft.com/office/drawing/2014/main" val="80823240"/>
                    </a:ext>
                  </a:extLst>
                </a:gridCol>
                <a:gridCol w="1943846">
                  <a:extLst>
                    <a:ext uri="{9D8B030D-6E8A-4147-A177-3AD203B41FA5}">
                      <a16:colId xmlns:a16="http://schemas.microsoft.com/office/drawing/2014/main" val="792887935"/>
                    </a:ext>
                  </a:extLst>
                </a:gridCol>
              </a:tblGrid>
              <a:tr h="226702">
                <a:tc gridSpan="3">
                  <a:txBody>
                    <a:bodyPr/>
                    <a:lstStyle/>
                    <a:p>
                      <a:r>
                        <a:rPr lang="en-US" dirty="0"/>
                        <a:t>Standard Orthography</a:t>
                      </a:r>
                    </a:p>
                  </a:txBody>
                  <a:tcPr/>
                </a:tc>
                <a:tc hMerge="1">
                  <a:txBody>
                    <a:bodyPr/>
                    <a:lstStyle/>
                    <a:p>
                      <a:endParaRPr lang="en-US" dirty="0"/>
                    </a:p>
                  </a:txBody>
                  <a:tcPr/>
                </a:tc>
                <a:tc hMerge="1">
                  <a:txBody>
                    <a:bodyPr/>
                    <a:lstStyle/>
                    <a:p>
                      <a:endParaRPr lang="en-US" dirty="0"/>
                    </a:p>
                  </a:txBody>
                  <a:tcPr/>
                </a:tc>
                <a:tc gridSpan="2">
                  <a:txBody>
                    <a:bodyPr/>
                    <a:lstStyle/>
                    <a:p>
                      <a:r>
                        <a:rPr lang="en-US" dirty="0"/>
                        <a:t>Heritage/L2 Orthography</a:t>
                      </a:r>
                    </a:p>
                  </a:txBody>
                  <a:tcPr/>
                </a:tc>
                <a:tc hMerge="1">
                  <a:txBody>
                    <a:bodyPr/>
                    <a:lstStyle/>
                    <a:p>
                      <a:endParaRPr lang="en-US" dirty="0"/>
                    </a:p>
                  </a:txBody>
                  <a:tcPr/>
                </a:tc>
                <a:extLst>
                  <a:ext uri="{0D108BD9-81ED-4DB2-BD59-A6C34878D82A}">
                    <a16:rowId xmlns:a16="http://schemas.microsoft.com/office/drawing/2014/main" val="1702602438"/>
                  </a:ext>
                </a:extLst>
              </a:tr>
              <a:tr h="370840">
                <a:tc>
                  <a:txBody>
                    <a:bodyPr/>
                    <a:lstStyle/>
                    <a:p>
                      <a:r>
                        <a:rPr lang="fa-IR" sz="1800" kern="1200" dirty="0">
                          <a:solidFill>
                            <a:schemeClr val="dk1"/>
                          </a:solidFill>
                          <a:effectLst/>
                        </a:rPr>
                        <a:t>قشنگ</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Gašaŋ</a:t>
                      </a:r>
                      <a:r>
                        <a:rPr lang="en-US" sz="1800" kern="1200" dirty="0">
                          <a:solidFill>
                            <a:schemeClr val="dk1"/>
                          </a:solidFill>
                          <a:effectLst/>
                        </a:rPr>
                        <a:t>/</a:t>
                      </a:r>
                      <a:endParaRPr lang="en-US" dirty="0"/>
                    </a:p>
                  </a:txBody>
                  <a:tcPr/>
                </a:tc>
                <a:tc>
                  <a:txBody>
                    <a:bodyPr/>
                    <a:lstStyle/>
                    <a:p>
                      <a:r>
                        <a:rPr lang="en-US" dirty="0"/>
                        <a:t>pretty</a:t>
                      </a:r>
                    </a:p>
                  </a:txBody>
                  <a:tcPr/>
                </a:tc>
                <a:tc>
                  <a:txBody>
                    <a:bodyPr/>
                    <a:lstStyle/>
                    <a:p>
                      <a:r>
                        <a:rPr lang="fa-IR" sz="1800" kern="1200" dirty="0">
                          <a:solidFill>
                            <a:schemeClr val="dk1"/>
                          </a:solidFill>
                          <a:effectLst/>
                        </a:rPr>
                        <a:t>گشنگ</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t>
                      </a:r>
                      <a:r>
                        <a:rPr lang="en-US" sz="1800" kern="1200" dirty="0" err="1">
                          <a:solidFill>
                            <a:schemeClr val="dk1"/>
                          </a:solidFill>
                          <a:effectLst/>
                        </a:rPr>
                        <a:t>gašaŋ</a:t>
                      </a:r>
                      <a:r>
                        <a:rPr lang="en-US" sz="1800" kern="1200" dirty="0">
                          <a:solidFill>
                            <a:schemeClr val="dk1"/>
                          </a:solidFill>
                          <a:effectLst/>
                        </a:rPr>
                        <a:t>/</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287877201"/>
                  </a:ext>
                </a:extLst>
              </a:tr>
              <a:tr h="370840">
                <a:tc>
                  <a:txBody>
                    <a:bodyPr/>
                    <a:lstStyle/>
                    <a:p>
                      <a:r>
                        <a:rPr lang="fa-IR" sz="1800" kern="1200" dirty="0">
                          <a:solidFill>
                            <a:schemeClr val="dk1"/>
                          </a:solidFill>
                          <a:effectLst/>
                        </a:rPr>
                        <a:t>بشقاب</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bošGāb</a:t>
                      </a:r>
                      <a:r>
                        <a:rPr lang="en-US" sz="1800" kern="1200" dirty="0">
                          <a:solidFill>
                            <a:schemeClr val="dk1"/>
                          </a:solidFill>
                          <a:effectLst/>
                        </a:rPr>
                        <a:t>/</a:t>
                      </a:r>
                      <a:endParaRPr lang="en-US" dirty="0"/>
                    </a:p>
                  </a:txBody>
                  <a:tcPr/>
                </a:tc>
                <a:tc>
                  <a:txBody>
                    <a:bodyPr/>
                    <a:lstStyle/>
                    <a:p>
                      <a:r>
                        <a:rPr lang="en-US" dirty="0"/>
                        <a:t>plate</a:t>
                      </a:r>
                    </a:p>
                  </a:txBody>
                  <a:tcPr/>
                </a:tc>
                <a:tc>
                  <a:txBody>
                    <a:bodyPr/>
                    <a:lstStyle/>
                    <a:p>
                      <a:r>
                        <a:rPr lang="fa-IR" sz="1800" kern="1200" dirty="0">
                          <a:solidFill>
                            <a:schemeClr val="dk1"/>
                          </a:solidFill>
                          <a:effectLst/>
                        </a:rPr>
                        <a:t>بشگاب</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bošgāb</a:t>
                      </a:r>
                      <a:r>
                        <a:rPr lang="en-US" sz="1800" kern="1200" dirty="0">
                          <a:solidFill>
                            <a:schemeClr val="dk1"/>
                          </a:solidFill>
                          <a:effectLst/>
                        </a:rPr>
                        <a:t>/</a:t>
                      </a:r>
                      <a:endParaRPr lang="en-US" dirty="0"/>
                    </a:p>
                  </a:txBody>
                  <a:tcPr/>
                </a:tc>
                <a:extLst>
                  <a:ext uri="{0D108BD9-81ED-4DB2-BD59-A6C34878D82A}">
                    <a16:rowId xmlns:a16="http://schemas.microsoft.com/office/drawing/2014/main" val="327507853"/>
                  </a:ext>
                </a:extLst>
              </a:tr>
              <a:tr h="370840">
                <a:tc>
                  <a:txBody>
                    <a:bodyPr/>
                    <a:lstStyle/>
                    <a:p>
                      <a:r>
                        <a:rPr lang="fa-IR" sz="1800" kern="1200" dirty="0">
                          <a:solidFill>
                            <a:schemeClr val="dk1"/>
                          </a:solidFill>
                          <a:effectLst/>
                        </a:rPr>
                        <a:t>رعدوبرق</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raɁd-o-barG</a:t>
                      </a:r>
                      <a:r>
                        <a:rPr lang="en-US" sz="1800" kern="1200" dirty="0">
                          <a:solidFill>
                            <a:schemeClr val="dk1"/>
                          </a:solidFill>
                          <a:effectLst/>
                        </a:rPr>
                        <a:t>/</a:t>
                      </a:r>
                      <a:endParaRPr lang="en-US" dirty="0"/>
                    </a:p>
                  </a:txBody>
                  <a:tcPr/>
                </a:tc>
                <a:tc>
                  <a:txBody>
                    <a:bodyPr/>
                    <a:lstStyle/>
                    <a:p>
                      <a:r>
                        <a:rPr lang="en-US" dirty="0"/>
                        <a:t>thunder</a:t>
                      </a:r>
                    </a:p>
                  </a:txBody>
                  <a:tcPr/>
                </a:tc>
                <a:tc>
                  <a:txBody>
                    <a:bodyPr/>
                    <a:lstStyle/>
                    <a:p>
                      <a:r>
                        <a:rPr lang="fa-IR" sz="1800" kern="1200" dirty="0">
                          <a:solidFill>
                            <a:schemeClr val="dk1"/>
                          </a:solidFill>
                          <a:effectLst/>
                        </a:rPr>
                        <a:t>رعدوبرگ</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raɁd-o-barg</a:t>
                      </a:r>
                      <a:r>
                        <a:rPr lang="en-US" sz="1800" kern="1200" dirty="0">
                          <a:solidFill>
                            <a:schemeClr val="dk1"/>
                          </a:solidFill>
                          <a:effectLst/>
                        </a:rPr>
                        <a:t>/</a:t>
                      </a:r>
                      <a:endParaRPr lang="en-US" dirty="0"/>
                    </a:p>
                  </a:txBody>
                  <a:tcPr/>
                </a:tc>
                <a:extLst>
                  <a:ext uri="{0D108BD9-81ED-4DB2-BD59-A6C34878D82A}">
                    <a16:rowId xmlns:a16="http://schemas.microsoft.com/office/drawing/2014/main" val="3654486351"/>
                  </a:ext>
                </a:extLst>
              </a:tr>
              <a:tr h="370840">
                <a:tc>
                  <a:txBody>
                    <a:bodyPr/>
                    <a:lstStyle/>
                    <a:p>
                      <a:r>
                        <a:rPr lang="fa-IR" sz="1800" kern="1200" dirty="0">
                          <a:solidFill>
                            <a:schemeClr val="dk1"/>
                          </a:solidFill>
                          <a:effectLst/>
                        </a:rPr>
                        <a:t>قبلا</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Gablan</a:t>
                      </a:r>
                      <a:r>
                        <a:rPr lang="en-US" sz="1800" kern="1200" dirty="0">
                          <a:solidFill>
                            <a:schemeClr val="dk1"/>
                          </a:solidFill>
                          <a:effectLst/>
                        </a:rPr>
                        <a:t>/</a:t>
                      </a:r>
                      <a:endParaRPr lang="en-US" dirty="0"/>
                    </a:p>
                  </a:txBody>
                  <a:tcPr/>
                </a:tc>
                <a:tc>
                  <a:txBody>
                    <a:bodyPr/>
                    <a:lstStyle/>
                    <a:p>
                      <a:r>
                        <a:rPr lang="en-US" dirty="0"/>
                        <a:t>previously</a:t>
                      </a:r>
                    </a:p>
                  </a:txBody>
                  <a:tcPr/>
                </a:tc>
                <a:tc>
                  <a:txBody>
                    <a:bodyPr/>
                    <a:lstStyle/>
                    <a:p>
                      <a:r>
                        <a:rPr lang="fa-IR" sz="1800" kern="1200" dirty="0">
                          <a:solidFill>
                            <a:schemeClr val="dk1"/>
                          </a:solidFill>
                          <a:effectLst/>
                        </a:rPr>
                        <a:t>گبلا</a:t>
                      </a:r>
                      <a:endParaRPr lang="en-US" dirty="0"/>
                    </a:p>
                  </a:txBody>
                  <a:tcPr/>
                </a:tc>
                <a:tc>
                  <a:txBody>
                    <a:bodyPr/>
                    <a:lstStyle/>
                    <a:p>
                      <a:r>
                        <a:rPr lang="en-US" sz="1800" kern="1200" dirty="0">
                          <a:solidFill>
                            <a:schemeClr val="dk1"/>
                          </a:solidFill>
                          <a:effectLst/>
                        </a:rPr>
                        <a:t>/</a:t>
                      </a:r>
                      <a:r>
                        <a:rPr lang="en-US" sz="1800" kern="1200" dirty="0" err="1">
                          <a:solidFill>
                            <a:schemeClr val="dk1"/>
                          </a:solidFill>
                          <a:effectLst/>
                        </a:rPr>
                        <a:t>gablan</a:t>
                      </a:r>
                      <a:r>
                        <a:rPr lang="en-US" sz="1800" kern="1200" dirty="0">
                          <a:solidFill>
                            <a:schemeClr val="dk1"/>
                          </a:solidFill>
                          <a:effectLst/>
                        </a:rPr>
                        <a:t>/</a:t>
                      </a:r>
                      <a:endParaRPr lang="en-US" dirty="0"/>
                    </a:p>
                  </a:txBody>
                  <a:tcPr/>
                </a:tc>
                <a:extLst>
                  <a:ext uri="{0D108BD9-81ED-4DB2-BD59-A6C34878D82A}">
                    <a16:rowId xmlns:a16="http://schemas.microsoft.com/office/drawing/2014/main" val="4282814524"/>
                  </a:ext>
                </a:extLst>
              </a:tr>
            </a:tbl>
          </a:graphicData>
        </a:graphic>
      </p:graphicFrame>
      <p:sp>
        <p:nvSpPr>
          <p:cNvPr id="5" name="Rectangle 4">
            <a:extLst>
              <a:ext uri="{FF2B5EF4-FFF2-40B4-BE49-F238E27FC236}">
                <a16:creationId xmlns:a16="http://schemas.microsoft.com/office/drawing/2014/main" id="{85951914-387B-4EE0-A015-CAE4CE2198FB}"/>
              </a:ext>
            </a:extLst>
          </p:cNvPr>
          <p:cNvSpPr/>
          <p:nvPr/>
        </p:nvSpPr>
        <p:spPr>
          <a:xfrm>
            <a:off x="9896099" y="63788"/>
            <a:ext cx="2114550" cy="3619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HS (low) = L2</a:t>
            </a:r>
          </a:p>
        </p:txBody>
      </p:sp>
      <p:sp>
        <p:nvSpPr>
          <p:cNvPr id="6" name="Slide Number Placeholder 5">
            <a:extLst>
              <a:ext uri="{FF2B5EF4-FFF2-40B4-BE49-F238E27FC236}">
                <a16:creationId xmlns:a16="http://schemas.microsoft.com/office/drawing/2014/main" id="{13FE02F3-448D-4466-8042-07DE87F89203}"/>
              </a:ext>
            </a:extLst>
          </p:cNvPr>
          <p:cNvSpPr>
            <a:spLocks noGrp="1"/>
          </p:cNvSpPr>
          <p:nvPr>
            <p:ph type="sldNum" sz="quarter" idx="12"/>
          </p:nvPr>
        </p:nvSpPr>
        <p:spPr/>
        <p:txBody>
          <a:bodyPr/>
          <a:lstStyle/>
          <a:p>
            <a:fld id="{7D03027B-C8A2-4794-B9E1-4BC7BCD6C20E}" type="slidenum">
              <a:rPr lang="en-US" smtClean="0"/>
              <a:t>9</a:t>
            </a:fld>
            <a:endParaRPr lang="en-US"/>
          </a:p>
        </p:txBody>
      </p:sp>
    </p:spTree>
    <p:extLst>
      <p:ext uri="{BB962C8B-B14F-4D97-AF65-F5344CB8AC3E}">
        <p14:creationId xmlns:p14="http://schemas.microsoft.com/office/powerpoint/2010/main" val="413468700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1606</TotalTime>
  <Words>2423</Words>
  <Application>Microsoft Office PowerPoint</Application>
  <PresentationFormat>Widescreen</PresentationFormat>
  <Paragraphs>324</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Times New Roman</vt:lpstr>
      <vt:lpstr>Wingdings 3</vt:lpstr>
      <vt:lpstr>Wisp</vt:lpstr>
      <vt:lpstr>Linguistic Competence of Persian Heritage versus Second Language Speakers</vt:lpstr>
      <vt:lpstr>Heritage Speakers vs. L2 Learners</vt:lpstr>
      <vt:lpstr>Heritage Speakers vs. L2 Learners</vt:lpstr>
      <vt:lpstr>PART I: Theory-Driven Research on Second Language Acquisition of Persian</vt:lpstr>
      <vt:lpstr>PART I Highlights</vt:lpstr>
      <vt:lpstr>PART I Highlights (cont.)</vt:lpstr>
      <vt:lpstr>Goal of this Talk</vt:lpstr>
      <vt:lpstr>Heritage Language Research</vt:lpstr>
      <vt:lpstr>Phonetics</vt:lpstr>
      <vt:lpstr>Phonology</vt:lpstr>
      <vt:lpstr>Lexical Negation</vt:lpstr>
      <vt:lpstr>Arabic Plurals</vt:lpstr>
      <vt:lpstr>Classifier Choice</vt:lpstr>
      <vt:lpstr>Negative Polarity Relations</vt:lpstr>
      <vt:lpstr>Preposition Choice</vt:lpstr>
      <vt:lpstr>Conjunction Choice</vt:lpstr>
      <vt:lpstr>Response Time</vt:lpstr>
      <vt:lpstr>Summary</vt:lpstr>
      <vt:lpstr>Discussion: Past HL Research</vt:lpstr>
      <vt:lpstr>Studies in Persian HL and L2</vt:lpstr>
      <vt:lpstr>Backup Slides</vt:lpstr>
      <vt:lpstr>Phonetics and Phonology</vt:lpstr>
      <vt:lpstr>Morphology</vt:lpstr>
      <vt:lpstr>Syntax</vt:lpstr>
      <vt:lpstr>Stress Pattern</vt:lpstr>
      <vt:lpstr>Relative Clauses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 Competence of Persian Heritage versus Second Language Speakers</dc:title>
  <dc:creator>Dr. Karine Megerdoomian</dc:creator>
  <cp:lastModifiedBy>Dr. Karine Megerdoomian</cp:lastModifiedBy>
  <cp:revision>72</cp:revision>
  <dcterms:created xsi:type="dcterms:W3CDTF">2020-10-15T02:49:41Z</dcterms:created>
  <dcterms:modified xsi:type="dcterms:W3CDTF">2021-01-15T16:05:43Z</dcterms:modified>
</cp:coreProperties>
</file>